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5"/>
  </p:handoutMasterIdLst>
  <p:sldIdLst>
    <p:sldId id="256" r:id="rId2"/>
    <p:sldId id="275" r:id="rId3"/>
    <p:sldId id="265" r:id="rId4"/>
    <p:sldId id="269" r:id="rId5"/>
    <p:sldId id="270" r:id="rId6"/>
    <p:sldId id="276" r:id="rId7"/>
    <p:sldId id="271" r:id="rId8"/>
    <p:sldId id="277" r:id="rId9"/>
    <p:sldId id="278" r:id="rId10"/>
    <p:sldId id="279" r:id="rId11"/>
    <p:sldId id="283" r:id="rId12"/>
    <p:sldId id="282" r:id="rId13"/>
    <p:sldId id="259" r:id="rId14"/>
  </p:sldIdLst>
  <p:sldSz cx="9144000" cy="6858000" type="screen4x3"/>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B1"/>
    <a:srgbClr val="0099CC"/>
    <a:srgbClr val="0099C0"/>
    <a:srgbClr val="009999"/>
    <a:srgbClr val="4F8D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66" autoAdjust="0"/>
  </p:normalViewPr>
  <p:slideViewPr>
    <p:cSldViewPr>
      <p:cViewPr varScale="1">
        <p:scale>
          <a:sx n="128" d="100"/>
          <a:sy n="128" d="100"/>
        </p:scale>
        <p:origin x="1134" y="1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image" Target="../media/image41.emf"/><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8F06379-85B1-4182-8F66-C716AF4C5E36}" type="datetimeFigureOut">
              <a:rPr lang="pl-PL" smtClean="0"/>
              <a:t>2018-01-25</a:t>
            </a:fld>
            <a:endParaRPr lang="pl-PL"/>
          </a:p>
        </p:txBody>
      </p:sp>
      <p:sp>
        <p:nvSpPr>
          <p:cNvPr id="4" name="Symbol zastępczy stopki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5A1761B-4663-4BF3-9EA9-63C37DB5DB5E}" type="slidenum">
              <a:rPr lang="pl-PL" smtClean="0"/>
              <a:t>‹#›</a:t>
            </a:fld>
            <a:endParaRPr lang="pl-PL"/>
          </a:p>
        </p:txBody>
      </p:sp>
    </p:spTree>
    <p:extLst>
      <p:ext uri="{BB962C8B-B14F-4D97-AF65-F5344CB8AC3E}">
        <p14:creationId xmlns:p14="http://schemas.microsoft.com/office/powerpoint/2010/main" val="3544416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685800" y="3861048"/>
            <a:ext cx="7918648" cy="2304256"/>
          </a:xfrm>
        </p:spPr>
        <p:txBody>
          <a:bodyPr>
            <a:noAutofit/>
          </a:bodyPr>
          <a:lstStyle>
            <a:lvl1pPr algn="l">
              <a:defRPr sz="4800" b="1" i="1" baseline="0">
                <a:solidFill>
                  <a:schemeClr val="bg1"/>
                </a:solidFill>
                <a:latin typeface="Arial" panose="020B0604020202020204" pitchFamily="34" charset="0"/>
                <a:cs typeface="Arial" panose="020B0604020202020204" pitchFamily="34" charset="0"/>
              </a:defRPr>
            </a:lvl1pPr>
          </a:lstStyle>
          <a:p>
            <a:r>
              <a:rPr lang="pl-PL" dirty="0" smtClean="0"/>
              <a:t>TYTUŁ PREZENTACJI</a:t>
            </a:r>
            <a:br>
              <a:rPr lang="pl-PL" dirty="0" smtClean="0"/>
            </a:br>
            <a:r>
              <a:rPr lang="pl-PL" dirty="0" smtClean="0"/>
              <a:t>LOREM IPSUM DOLOR</a:t>
            </a:r>
            <a:br>
              <a:rPr lang="pl-PL" dirty="0" smtClean="0"/>
            </a:br>
            <a:r>
              <a:rPr lang="pl-PL" dirty="0" smtClean="0"/>
              <a:t>SIT AMET PEDE</a:t>
            </a:r>
            <a:endParaRPr lang="pl-PL" dirty="0"/>
          </a:p>
        </p:txBody>
      </p:sp>
      <p:sp>
        <p:nvSpPr>
          <p:cNvPr id="3" name="Podtytuł 2"/>
          <p:cNvSpPr>
            <a:spLocks noGrp="1"/>
          </p:cNvSpPr>
          <p:nvPr>
            <p:ph type="subTitle" idx="1" hasCustomPrompt="1"/>
          </p:nvPr>
        </p:nvSpPr>
        <p:spPr>
          <a:xfrm>
            <a:off x="827584" y="3501008"/>
            <a:ext cx="3600400" cy="548680"/>
          </a:xfrm>
        </p:spPr>
        <p:txBody>
          <a:bodyPr>
            <a:normAutofit/>
          </a:bodyPr>
          <a:lstStyle>
            <a:lvl1pPr marL="0" indent="0" algn="l">
              <a:buNone/>
              <a:defRPr sz="2800" i="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Lublin, 15.07.2016 r.</a:t>
            </a:r>
          </a:p>
        </p:txBody>
      </p:sp>
    </p:spTree>
    <p:extLst>
      <p:ext uri="{BB962C8B-B14F-4D97-AF65-F5344CB8AC3E}">
        <p14:creationId xmlns:p14="http://schemas.microsoft.com/office/powerpoint/2010/main" val="34891804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tuł i zawartoś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230832" y="116632"/>
            <a:ext cx="6573416" cy="1152128"/>
          </a:xfrm>
        </p:spPr>
        <p:txBody>
          <a:bodyPr>
            <a:normAutofit/>
          </a:bodyPr>
          <a:lstStyle>
            <a:lvl1pPr algn="l">
              <a:defRPr sz="2700" b="1">
                <a:solidFill>
                  <a:srgbClr val="0099B1"/>
                </a:solidFill>
                <a:latin typeface="Arial" panose="020B0604020202020204" pitchFamily="34" charset="0"/>
                <a:cs typeface="Arial" panose="020B0604020202020204" pitchFamily="34" charset="0"/>
              </a:defRPr>
            </a:lvl1pPr>
          </a:lstStyle>
          <a:p>
            <a:r>
              <a:rPr lang="pl-PL" dirty="0" smtClean="0"/>
              <a:t>TYTUŁ SLAJDU ALIQUAM</a:t>
            </a:r>
            <a:br>
              <a:rPr lang="pl-PL" dirty="0" smtClean="0"/>
            </a:br>
            <a:r>
              <a:rPr lang="pl-PL" dirty="0" smtClean="0"/>
              <a:t>EGET FERMENTUM LACTUS</a:t>
            </a:r>
            <a:endParaRPr lang="pl-PL" dirty="0"/>
          </a:p>
        </p:txBody>
      </p:sp>
      <p:sp>
        <p:nvSpPr>
          <p:cNvPr id="3" name="Symbol zastępczy zawartości 2"/>
          <p:cNvSpPr>
            <a:spLocks noGrp="1"/>
          </p:cNvSpPr>
          <p:nvPr>
            <p:ph idx="1" hasCustomPrompt="1"/>
          </p:nvPr>
        </p:nvSpPr>
        <p:spPr>
          <a:xfrm>
            <a:off x="251520" y="1556792"/>
            <a:ext cx="4752528" cy="4525963"/>
          </a:xfrm>
        </p:spPr>
        <p:txBody>
          <a:bodyPr>
            <a:normAutofit/>
          </a:bodyPr>
          <a:lstStyle>
            <a:lvl1pPr marL="0" indent="0">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buClr>
                <a:srgbClr val="0099B1"/>
              </a:buClr>
              <a:defRPr sz="1600">
                <a:latin typeface="Arial" panose="020B0604020202020204" pitchFamily="34" charset="0"/>
                <a:cs typeface="Arial" panose="020B0604020202020204" pitchFamily="34" charset="0"/>
              </a:defRPr>
            </a:lvl3pPr>
            <a:lvl4pPr marL="1600200" indent="-228600">
              <a:buClr>
                <a:srgbClr val="0099B1"/>
              </a:buClr>
              <a:buSzPct val="100000"/>
              <a:buFont typeface="Wingdings" panose="05000000000000000000" pitchFamily="2" charset="2"/>
              <a:buChar char="ü"/>
              <a:defRPr sz="1600" i="0">
                <a:latin typeface="Arial" panose="020B0604020202020204" pitchFamily="34" charset="0"/>
                <a:cs typeface="Arial" panose="020B0604020202020204" pitchFamily="34" charset="0"/>
              </a:defRPr>
            </a:lvl4pPr>
            <a:lvl5pPr marL="2057400" indent="-228600">
              <a:buClr>
                <a:srgbClr val="0099B1"/>
              </a:buClr>
              <a:buFont typeface="Courier New" panose="02070309020205020404" pitchFamily="49" charset="0"/>
              <a:buChar char="o"/>
              <a:defRPr sz="1600" i="0">
                <a:latin typeface="Arial" panose="020B0604020202020204" pitchFamily="34" charset="0"/>
                <a:cs typeface="Arial" panose="020B0604020202020204" pitchFamily="34" charset="0"/>
              </a:defRPr>
            </a:lvl5pPr>
          </a:lstStyle>
          <a:p>
            <a:pPr lvl="0"/>
            <a:r>
              <a:rPr lang="pl-PL" dirty="0" smtClean="0"/>
              <a:t>Tekst ciągły</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0" name="Symbol zastępczy obrazu 2"/>
          <p:cNvSpPr>
            <a:spLocks noGrp="1"/>
          </p:cNvSpPr>
          <p:nvPr>
            <p:ph type="pic" idx="11"/>
          </p:nvPr>
        </p:nvSpPr>
        <p:spPr>
          <a:xfrm>
            <a:off x="5148064" y="1556792"/>
            <a:ext cx="3744416" cy="41764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dirty="0"/>
          </a:p>
        </p:txBody>
      </p:sp>
      <p:sp>
        <p:nvSpPr>
          <p:cNvPr id="4" name="Symbol zastępczy daty 3"/>
          <p:cNvSpPr>
            <a:spLocks noGrp="1"/>
          </p:cNvSpPr>
          <p:nvPr>
            <p:ph type="dt" sz="half" idx="10"/>
          </p:nvPr>
        </p:nvSpPr>
        <p:spPr>
          <a:xfrm>
            <a:off x="251520" y="6381328"/>
            <a:ext cx="3322712" cy="365125"/>
          </a:xfrm>
        </p:spPr>
        <p:txBody>
          <a:bodyPr/>
          <a:lstStyle>
            <a:lvl1pPr>
              <a:defRPr/>
            </a:lvl1pPr>
          </a:lstStyle>
          <a:p>
            <a:r>
              <a:rPr lang="pl-PL" sz="2000" dirty="0" smtClean="0">
                <a:solidFill>
                  <a:schemeClr val="bg1"/>
                </a:solidFill>
                <a:latin typeface="Arial" panose="020B0604020202020204" pitchFamily="34" charset="0"/>
                <a:cs typeface="Arial" panose="020B0604020202020204" pitchFamily="34" charset="0"/>
              </a:rPr>
              <a:t>Lublin, 15.07.2015 r.</a:t>
            </a:r>
            <a:r>
              <a:rPr lang="pl-PL" dirty="0" smtClean="0"/>
              <a:t>, </a:t>
            </a:r>
            <a:endParaRPr lang="pl-PL" dirty="0"/>
          </a:p>
        </p:txBody>
      </p:sp>
    </p:spTree>
    <p:extLst>
      <p:ext uri="{BB962C8B-B14F-4D97-AF65-F5344CB8AC3E}">
        <p14:creationId xmlns:p14="http://schemas.microsoft.com/office/powerpoint/2010/main" val="28315649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6851104" cy="1143000"/>
          </a:xfrm>
          <a:prstGeom prst="rect">
            <a:avLst/>
          </a:prstGeom>
        </p:spPr>
        <p:txBody>
          <a:bodyPr vert="horz" lIns="91440" tIns="45720" rIns="91440" bIns="45720" rtlCol="0" anchor="ctr">
            <a:noAutofit/>
          </a:bodyPr>
          <a:lstStyle/>
          <a:p>
            <a:r>
              <a:rPr lang="pl-PL" dirty="0" smtClean="0"/>
              <a:t>KLIKNIJ, ABY</a:t>
            </a:r>
            <a:br>
              <a:rPr lang="pl-PL" dirty="0" smtClean="0"/>
            </a:br>
            <a:r>
              <a:rPr lang="pl-PL" dirty="0" smtClean="0"/>
              <a:t>EDYTOWAĆ STYL</a:t>
            </a:r>
            <a:endParaRPr lang="pl-PL" dirty="0"/>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C7944-6C66-4FE9-A4D5-09FAB3FC716B}" type="datetimeFigureOut">
              <a:rPr lang="pl-PL" smtClean="0"/>
              <a:t>2018-01-25</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3B4F4-01EE-4706-BBAC-0D7799628414}" type="slidenum">
              <a:rPr lang="pl-PL" smtClean="0"/>
              <a:t>‹#›</a:t>
            </a:fld>
            <a:endParaRPr lang="pl-PL"/>
          </a:p>
        </p:txBody>
      </p:sp>
    </p:spTree>
    <p:extLst>
      <p:ext uri="{BB962C8B-B14F-4D97-AF65-F5344CB8AC3E}">
        <p14:creationId xmlns:p14="http://schemas.microsoft.com/office/powerpoint/2010/main" val="2254403087"/>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spcBef>
          <a:spcPct val="0"/>
        </a:spcBef>
        <a:buNone/>
        <a:defRPr sz="4800" b="1" kern="1200">
          <a:solidFill>
            <a:srgbClr val="0099B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99B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99B1"/>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99B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99B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mailto:mstasiak@ipan.lublin.p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oleObject" Target="../embeddings/oleObject14.bin"/><Relationship Id="rId18" Type="http://schemas.openxmlformats.org/officeDocument/2006/relationships/image" Target="../media/image47.emf"/><Relationship Id="rId26" Type="http://schemas.openxmlformats.org/officeDocument/2006/relationships/image" Target="../media/image51.emf"/><Relationship Id="rId3" Type="http://schemas.openxmlformats.org/officeDocument/2006/relationships/oleObject" Target="../embeddings/oleObject9.bin"/><Relationship Id="rId21" Type="http://schemas.openxmlformats.org/officeDocument/2006/relationships/oleObject" Target="../embeddings/oleObject17.bin"/><Relationship Id="rId7" Type="http://schemas.openxmlformats.org/officeDocument/2006/relationships/oleObject" Target="../embeddings/oleObject11.bin"/><Relationship Id="rId12" Type="http://schemas.openxmlformats.org/officeDocument/2006/relationships/image" Target="../media/image45.emf"/><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28.png"/><Relationship Id="rId20" Type="http://schemas.openxmlformats.org/officeDocument/2006/relationships/image" Target="../media/image48.emf"/><Relationship Id="rId1" Type="http://schemas.openxmlformats.org/officeDocument/2006/relationships/vmlDrawing" Target="../drawings/vmlDrawing3.vml"/><Relationship Id="rId6" Type="http://schemas.openxmlformats.org/officeDocument/2006/relationships/image" Target="../media/image42.emf"/><Relationship Id="rId11" Type="http://schemas.openxmlformats.org/officeDocument/2006/relationships/oleObject" Target="../embeddings/oleObject13.bin"/><Relationship Id="rId24" Type="http://schemas.openxmlformats.org/officeDocument/2006/relationships/image" Target="../media/image50.emf"/><Relationship Id="rId5" Type="http://schemas.openxmlformats.org/officeDocument/2006/relationships/oleObject" Target="../embeddings/oleObject10.bin"/><Relationship Id="rId15" Type="http://schemas.openxmlformats.org/officeDocument/2006/relationships/image" Target="../media/image52.jpeg"/><Relationship Id="rId23" Type="http://schemas.openxmlformats.org/officeDocument/2006/relationships/oleObject" Target="../embeddings/oleObject18.bin"/><Relationship Id="rId28" Type="http://schemas.openxmlformats.org/officeDocument/2006/relationships/image" Target="../media/image30.png"/><Relationship Id="rId10" Type="http://schemas.openxmlformats.org/officeDocument/2006/relationships/image" Target="../media/image44.emf"/><Relationship Id="rId19" Type="http://schemas.openxmlformats.org/officeDocument/2006/relationships/oleObject" Target="../embeddings/oleObject16.bin"/><Relationship Id="rId4" Type="http://schemas.openxmlformats.org/officeDocument/2006/relationships/image" Target="../media/image41.emf"/><Relationship Id="rId9" Type="http://schemas.openxmlformats.org/officeDocument/2006/relationships/oleObject" Target="../embeddings/oleObject12.bin"/><Relationship Id="rId14" Type="http://schemas.openxmlformats.org/officeDocument/2006/relationships/image" Target="../media/image46.emf"/><Relationship Id="rId22" Type="http://schemas.openxmlformats.org/officeDocument/2006/relationships/image" Target="../media/image49.emf"/><Relationship Id="rId2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jpeg"/><Relationship Id="rId7"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4.jpeg"/><Relationship Id="rId5" Type="http://schemas.openxmlformats.org/officeDocument/2006/relationships/image" Target="../media/image20.jpg"/><Relationship Id="rId10" Type="http://schemas.openxmlformats.org/officeDocument/2006/relationships/image" Target="../media/image23.jpeg"/><Relationship Id="rId4" Type="http://schemas.openxmlformats.org/officeDocument/2006/relationships/image" Target="../media/image19.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3.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oleObject" Target="../embeddings/oleObject7.bin"/><Relationship Id="rId3" Type="http://schemas.openxmlformats.org/officeDocument/2006/relationships/image" Target="../media/image3.jpeg"/><Relationship Id="rId7" Type="http://schemas.openxmlformats.org/officeDocument/2006/relationships/oleObject" Target="../embeddings/oleObject4.bin"/><Relationship Id="rId12" Type="http://schemas.openxmlformats.org/officeDocument/2006/relationships/image" Target="../media/image34.emf"/><Relationship Id="rId2" Type="http://schemas.openxmlformats.org/officeDocument/2006/relationships/slideLayout" Target="../slideLayouts/slideLayout2.xml"/><Relationship Id="rId16" Type="http://schemas.openxmlformats.org/officeDocument/2006/relationships/image" Target="../media/image36.emf"/><Relationship Id="rId1" Type="http://schemas.openxmlformats.org/officeDocument/2006/relationships/vmlDrawing" Target="../drawings/vmlDrawing2.vml"/><Relationship Id="rId6" Type="http://schemas.openxmlformats.org/officeDocument/2006/relationships/image" Target="../media/image31.e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33.emf"/><Relationship Id="rId4" Type="http://schemas.openxmlformats.org/officeDocument/2006/relationships/image" Target="../media/image4.png"/><Relationship Id="rId9" Type="http://schemas.openxmlformats.org/officeDocument/2006/relationships/oleObject" Target="../embeddings/oleObject5.bin"/><Relationship Id="rId1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dtytuł 2"/>
          <p:cNvSpPr txBox="1">
            <a:spLocks/>
          </p:cNvSpPr>
          <p:nvPr/>
        </p:nvSpPr>
        <p:spPr>
          <a:xfrm>
            <a:off x="561834" y="6117137"/>
            <a:ext cx="7992888" cy="35283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400" b="1" dirty="0"/>
              <a:t>Project PBS3/A8/31/2015 financed by The National Centre for Research and Development</a:t>
            </a:r>
            <a:endParaRPr lang="pl-PL" sz="1400" dirty="0" smtClean="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3074"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230312" y="3717032"/>
            <a:ext cx="8640960" cy="1762021"/>
          </a:xfrm>
          <a:prstGeom prst="rect">
            <a:avLst/>
          </a:prstGeom>
          <a:gradFill>
            <a:gsLst>
              <a:gs pos="0">
                <a:srgbClr val="00B050"/>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p>
            <a:r>
              <a:rPr lang="pl-PL" sz="3600" dirty="0"/>
              <a:t>Wytrzymałość mechaniczna złoża biomasy sypkiej wyznaczana w testerze łopatkowym</a:t>
            </a:r>
          </a:p>
          <a:p>
            <a:pPr algn="ctr"/>
            <a:r>
              <a:rPr lang="pl-PL" sz="1400" i="1" dirty="0" smtClean="0"/>
              <a:t>Mateusz </a:t>
            </a:r>
            <a:r>
              <a:rPr lang="pl-PL" sz="1400" i="1" dirty="0"/>
              <a:t>Stasiak, Marek </a:t>
            </a:r>
            <a:r>
              <a:rPr lang="pl-PL" sz="1400" i="1" dirty="0" smtClean="0"/>
              <a:t>Molenda </a:t>
            </a:r>
            <a:endParaRPr lang="pl-PL" sz="1400" i="1" dirty="0"/>
          </a:p>
          <a:p>
            <a:r>
              <a:rPr lang="pl-PL" sz="1200" baseline="30000" dirty="0"/>
              <a:t> </a:t>
            </a:r>
            <a:endParaRPr lang="pl-PL" sz="1200" dirty="0"/>
          </a:p>
          <a:p>
            <a:r>
              <a:rPr lang="en-US" sz="1050" b="1" i="1" dirty="0"/>
              <a:t>Institute of Agrophysics, Polish Academy of Sciences, Doświadczalna 4, 20-290 Lublin, Poland</a:t>
            </a:r>
            <a:r>
              <a:rPr lang="en-US" sz="1050" b="1" dirty="0" smtClean="0">
                <a:solidFill>
                  <a:schemeClr val="bg1"/>
                </a:solidFill>
                <a:ea typeface="Times New Roman" panose="02020603050405020304" pitchFamily="18" charset="0"/>
              </a:rPr>
              <a:t>, </a:t>
            </a:r>
            <a:r>
              <a:rPr lang="pl-PL" sz="1050" b="1" dirty="0" smtClean="0">
                <a:solidFill>
                  <a:schemeClr val="bg1"/>
                </a:solidFill>
                <a:ea typeface="Times New Roman" panose="02020603050405020304" pitchFamily="18" charset="0"/>
                <a:hlinkClick r:id="rId4"/>
              </a:rPr>
              <a:t>mstasiak@ipan.lublin.pl</a:t>
            </a:r>
            <a:endParaRPr lang="pl-PL" sz="1050" b="1" dirty="0" smtClean="0">
              <a:solidFill>
                <a:schemeClr val="bg1"/>
              </a:solidFill>
              <a:ea typeface="Times New Roman" panose="02020603050405020304" pitchFamily="18" charset="0"/>
            </a:endParaRPr>
          </a:p>
        </p:txBody>
      </p:sp>
      <p:sp>
        <p:nvSpPr>
          <p:cNvPr id="8"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429473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91356" y="189085"/>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graphicFrame>
        <p:nvGraphicFramePr>
          <p:cNvPr id="14" name="Obiekt 13"/>
          <p:cNvGraphicFramePr>
            <a:graphicFrameLocks noChangeAspect="1"/>
          </p:cNvGraphicFramePr>
          <p:nvPr>
            <p:extLst>
              <p:ext uri="{D42A27DB-BD31-4B8C-83A1-F6EECF244321}">
                <p14:modId xmlns:p14="http://schemas.microsoft.com/office/powerpoint/2010/main" val="1139775201"/>
              </p:ext>
            </p:extLst>
          </p:nvPr>
        </p:nvGraphicFramePr>
        <p:xfrm>
          <a:off x="1096053" y="764704"/>
          <a:ext cx="1407890" cy="1068817"/>
        </p:xfrm>
        <a:graphic>
          <a:graphicData uri="http://schemas.openxmlformats.org/presentationml/2006/ole">
            <mc:AlternateContent xmlns:mc="http://schemas.openxmlformats.org/markup-compatibility/2006">
              <mc:Choice xmlns:v="urn:schemas-microsoft-com:vml" Requires="v">
                <p:oleObj spid="_x0000_s6400" name="Graph" r:id="rId3" imgW="1823127" imgH="1377004" progId="STATISTICA.Graph">
                  <p:embed/>
                </p:oleObj>
              </mc:Choice>
              <mc:Fallback>
                <p:oleObj name="Graph" r:id="rId3" imgW="1823127" imgH="1377004" progId="STATISTICA.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053" y="764704"/>
                        <a:ext cx="1407890" cy="1068817"/>
                      </a:xfrm>
                      <a:prstGeom prst="rect">
                        <a:avLst/>
                      </a:prstGeom>
                      <a:noFill/>
                    </p:spPr>
                  </p:pic>
                </p:oleObj>
              </mc:Fallback>
            </mc:AlternateContent>
          </a:graphicData>
        </a:graphic>
      </p:graphicFrame>
      <p:graphicFrame>
        <p:nvGraphicFramePr>
          <p:cNvPr id="16" name="Obiekt 15"/>
          <p:cNvGraphicFramePr>
            <a:graphicFrameLocks noChangeAspect="1"/>
          </p:cNvGraphicFramePr>
          <p:nvPr>
            <p:extLst>
              <p:ext uri="{D42A27DB-BD31-4B8C-83A1-F6EECF244321}">
                <p14:modId xmlns:p14="http://schemas.microsoft.com/office/powerpoint/2010/main" val="2266760255"/>
              </p:ext>
            </p:extLst>
          </p:nvPr>
        </p:nvGraphicFramePr>
        <p:xfrm>
          <a:off x="3299225" y="781289"/>
          <a:ext cx="1479013" cy="1052233"/>
        </p:xfrm>
        <a:graphic>
          <a:graphicData uri="http://schemas.openxmlformats.org/presentationml/2006/ole">
            <mc:AlternateContent xmlns:mc="http://schemas.openxmlformats.org/markup-compatibility/2006">
              <mc:Choice xmlns:v="urn:schemas-microsoft-com:vml" Requires="v">
                <p:oleObj spid="_x0000_s6401" name="Graph" r:id="rId5" imgW="1436567" imgH="1020053" progId="STATISTICA.Graph">
                  <p:embed/>
                </p:oleObj>
              </mc:Choice>
              <mc:Fallback>
                <p:oleObj name="Graph" r:id="rId5" imgW="1436567" imgH="1020053" progId="STATISTICA.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9225" y="781289"/>
                        <a:ext cx="1479013" cy="1052233"/>
                      </a:xfrm>
                      <a:prstGeom prst="rect">
                        <a:avLst/>
                      </a:prstGeom>
                      <a:noFill/>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1391105217"/>
              </p:ext>
            </p:extLst>
          </p:nvPr>
        </p:nvGraphicFramePr>
        <p:xfrm>
          <a:off x="5583686" y="770711"/>
          <a:ext cx="1383436" cy="1033508"/>
        </p:xfrm>
        <a:graphic>
          <a:graphicData uri="http://schemas.openxmlformats.org/presentationml/2006/ole">
            <mc:AlternateContent xmlns:mc="http://schemas.openxmlformats.org/markup-compatibility/2006">
              <mc:Choice xmlns:v="urn:schemas-microsoft-com:vml" Requires="v">
                <p:oleObj spid="_x0000_s6402" name="Graph" r:id="rId7" imgW="1618096" imgH="1212174" progId="STATISTICA.Graph">
                  <p:embed/>
                </p:oleObj>
              </mc:Choice>
              <mc:Fallback>
                <p:oleObj name="Graph" r:id="rId7" imgW="1618096" imgH="1212174" progId="STATISTICA.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3686" y="770711"/>
                        <a:ext cx="1383436" cy="1033508"/>
                      </a:xfrm>
                      <a:prstGeom prst="rect">
                        <a:avLst/>
                      </a:prstGeom>
                      <a:noFill/>
                    </p:spPr>
                  </p:pic>
                </p:oleObj>
              </mc:Fallback>
            </mc:AlternateContent>
          </a:graphicData>
        </a:graphic>
      </p:graphicFrame>
      <p:graphicFrame>
        <p:nvGraphicFramePr>
          <p:cNvPr id="20" name="Obiekt 19"/>
          <p:cNvGraphicFramePr>
            <a:graphicFrameLocks noChangeAspect="1"/>
          </p:cNvGraphicFramePr>
          <p:nvPr>
            <p:extLst>
              <p:ext uri="{D42A27DB-BD31-4B8C-83A1-F6EECF244321}">
                <p14:modId xmlns:p14="http://schemas.microsoft.com/office/powerpoint/2010/main" val="1693199569"/>
              </p:ext>
            </p:extLst>
          </p:nvPr>
        </p:nvGraphicFramePr>
        <p:xfrm>
          <a:off x="1094659" y="1916832"/>
          <a:ext cx="1335365" cy="1003499"/>
        </p:xfrm>
        <a:graphic>
          <a:graphicData uri="http://schemas.openxmlformats.org/presentationml/2006/ole">
            <mc:AlternateContent xmlns:mc="http://schemas.openxmlformats.org/markup-compatibility/2006">
              <mc:Choice xmlns:v="urn:schemas-microsoft-com:vml" Requires="v">
                <p:oleObj spid="_x0000_s6403" name="Graph" r:id="rId9" imgW="1608101" imgH="1207851" progId="STATISTICA.Graph">
                  <p:embed/>
                </p:oleObj>
              </mc:Choice>
              <mc:Fallback>
                <p:oleObj name="Graph" r:id="rId9" imgW="1608101" imgH="1207851" progId="STATISTICA.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4659" y="1916832"/>
                        <a:ext cx="1335365" cy="1003499"/>
                      </a:xfrm>
                      <a:prstGeom prst="rect">
                        <a:avLst/>
                      </a:prstGeom>
                      <a:noFill/>
                    </p:spPr>
                  </p:pic>
                </p:oleObj>
              </mc:Fallback>
            </mc:AlternateContent>
          </a:graphicData>
        </a:graphic>
      </p:graphicFrame>
      <p:graphicFrame>
        <p:nvGraphicFramePr>
          <p:cNvPr id="21" name="Obiekt 20"/>
          <p:cNvGraphicFramePr>
            <a:graphicFrameLocks noChangeAspect="1"/>
          </p:cNvGraphicFramePr>
          <p:nvPr>
            <p:extLst>
              <p:ext uri="{D42A27DB-BD31-4B8C-83A1-F6EECF244321}">
                <p14:modId xmlns:p14="http://schemas.microsoft.com/office/powerpoint/2010/main" val="3769166913"/>
              </p:ext>
            </p:extLst>
          </p:nvPr>
        </p:nvGraphicFramePr>
        <p:xfrm>
          <a:off x="3351819" y="1920181"/>
          <a:ext cx="1337489" cy="1009426"/>
        </p:xfrm>
        <a:graphic>
          <a:graphicData uri="http://schemas.openxmlformats.org/presentationml/2006/ole">
            <mc:AlternateContent xmlns:mc="http://schemas.openxmlformats.org/markup-compatibility/2006">
              <mc:Choice xmlns:v="urn:schemas-microsoft-com:vml" Requires="v">
                <p:oleObj spid="_x0000_s6404" name="Graph" r:id="rId11" imgW="1135909" imgH="857926" progId="STATISTICA.Graph">
                  <p:embed/>
                </p:oleObj>
              </mc:Choice>
              <mc:Fallback>
                <p:oleObj name="Graph" r:id="rId11" imgW="1135909" imgH="857926" progId="STATISTICA.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1819" y="1920181"/>
                        <a:ext cx="1337489" cy="1009426"/>
                      </a:xfrm>
                      <a:prstGeom prst="rect">
                        <a:avLst/>
                      </a:prstGeom>
                      <a:noFill/>
                    </p:spPr>
                  </p:pic>
                </p:oleObj>
              </mc:Fallback>
            </mc:AlternateContent>
          </a:graphicData>
        </a:graphic>
      </p:graphicFrame>
      <p:graphicFrame>
        <p:nvGraphicFramePr>
          <p:cNvPr id="22" name="Obiekt 21"/>
          <p:cNvGraphicFramePr>
            <a:graphicFrameLocks noChangeAspect="1"/>
          </p:cNvGraphicFramePr>
          <p:nvPr>
            <p:extLst>
              <p:ext uri="{D42A27DB-BD31-4B8C-83A1-F6EECF244321}">
                <p14:modId xmlns:p14="http://schemas.microsoft.com/office/powerpoint/2010/main" val="4216527455"/>
              </p:ext>
            </p:extLst>
          </p:nvPr>
        </p:nvGraphicFramePr>
        <p:xfrm>
          <a:off x="5612304" y="1938554"/>
          <a:ext cx="1383436" cy="1041955"/>
        </p:xfrm>
        <a:graphic>
          <a:graphicData uri="http://schemas.openxmlformats.org/presentationml/2006/ole">
            <mc:AlternateContent xmlns:mc="http://schemas.openxmlformats.org/markup-compatibility/2006">
              <mc:Choice xmlns:v="urn:schemas-microsoft-com:vml" Requires="v">
                <p:oleObj spid="_x0000_s6405" name="Graph" r:id="rId13" imgW="1503830" imgH="1129489" progId="STATISTICA.Graph">
                  <p:embed/>
                </p:oleObj>
              </mc:Choice>
              <mc:Fallback>
                <p:oleObj name="Graph" r:id="rId13" imgW="1503830" imgH="1129489" progId="STATISTICA.Grap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2304" y="1938554"/>
                        <a:ext cx="1383436" cy="1041955"/>
                      </a:xfrm>
                      <a:prstGeom prst="rect">
                        <a:avLst/>
                      </a:prstGeom>
                      <a:noFill/>
                    </p:spPr>
                  </p:pic>
                </p:oleObj>
              </mc:Fallback>
            </mc:AlternateContent>
          </a:graphicData>
        </a:graphic>
      </p:graphicFrame>
      <p:pic>
        <p:nvPicPr>
          <p:cNvPr id="23" name="Obraz 1" descr="C:\Users\mstasiak\Documents\GRANT PBS BIOENMECH\BADANIA\zdjęcia materiałów\trociny sosnowe\trociny sosnowe 2.jpg"/>
          <p:cNvPicPr>
            <a:picLocks noChangeArrowheads="1"/>
          </p:cNvPicPr>
          <p:nvPr/>
        </p:nvPicPr>
        <p:blipFill>
          <a:blip r:embed="rId15" cstate="print">
            <a:extLst>
              <a:ext uri="{28A0092B-C50C-407E-A947-70E740481C1C}">
                <a14:useLocalDpi xmlns:a14="http://schemas.microsoft.com/office/drawing/2010/main" val="0"/>
              </a:ext>
            </a:extLst>
          </a:blip>
          <a:srcRect l="23889" r="18706"/>
          <a:stretch>
            <a:fillRect/>
          </a:stretch>
        </p:blipFill>
        <p:spPr bwMode="auto">
          <a:xfrm>
            <a:off x="91356" y="1028112"/>
            <a:ext cx="644274" cy="67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3"/>
          <p:cNvPicPr>
            <a:picLocks noChangeAspect="1"/>
          </p:cNvPicPr>
          <p:nvPr/>
        </p:nvPicPr>
        <p:blipFill>
          <a:blip r:embed="rId16"/>
          <a:stretch>
            <a:fillRect/>
          </a:stretch>
        </p:blipFill>
        <p:spPr>
          <a:xfrm>
            <a:off x="57607" y="2036303"/>
            <a:ext cx="678023" cy="678023"/>
          </a:xfrm>
          <a:prstGeom prst="rect">
            <a:avLst/>
          </a:prstGeom>
        </p:spPr>
      </p:pic>
      <p:sp>
        <p:nvSpPr>
          <p:cNvPr id="25" name="Prostokąt 24"/>
          <p:cNvSpPr/>
          <p:nvPr/>
        </p:nvSpPr>
        <p:spPr>
          <a:xfrm>
            <a:off x="91356" y="5859621"/>
            <a:ext cx="8818105" cy="584775"/>
          </a:xfrm>
          <a:prstGeom prst="rect">
            <a:avLst/>
          </a:prstGeom>
        </p:spPr>
        <p:txBody>
          <a:bodyPr wrap="square">
            <a:spAutoFit/>
          </a:bodyPr>
          <a:lstStyle/>
          <a:p>
            <a:r>
              <a:rPr lang="en-GB" sz="1600" dirty="0">
                <a:latin typeface="+mn-lt"/>
                <a:ea typeface="Times New Roman" panose="02020603050405020304" pitchFamily="18" charset="0"/>
              </a:rPr>
              <a:t>Mean values and 95% confidence intervals of torque for experimental materials in a range of moisture content, normal pressure and rotational speed.</a:t>
            </a:r>
            <a:endParaRPr lang="pl-PL" sz="1600" dirty="0">
              <a:latin typeface="+mn-lt"/>
            </a:endParaRPr>
          </a:p>
        </p:txBody>
      </p:sp>
      <p:graphicFrame>
        <p:nvGraphicFramePr>
          <p:cNvPr id="26" name="Obiekt 25"/>
          <p:cNvGraphicFramePr>
            <a:graphicFrameLocks noChangeAspect="1"/>
          </p:cNvGraphicFramePr>
          <p:nvPr>
            <p:extLst>
              <p:ext uri="{D42A27DB-BD31-4B8C-83A1-F6EECF244321}">
                <p14:modId xmlns:p14="http://schemas.microsoft.com/office/powerpoint/2010/main" val="4240169330"/>
              </p:ext>
            </p:extLst>
          </p:nvPr>
        </p:nvGraphicFramePr>
        <p:xfrm>
          <a:off x="1094659" y="3035699"/>
          <a:ext cx="1334922" cy="1007822"/>
        </p:xfrm>
        <a:graphic>
          <a:graphicData uri="http://schemas.openxmlformats.org/presentationml/2006/ole">
            <mc:AlternateContent xmlns:mc="http://schemas.openxmlformats.org/markup-compatibility/2006">
              <mc:Choice xmlns:v="urn:schemas-microsoft-com:vml" Requires="v">
                <p:oleObj spid="_x0000_s6406" name="Graph" r:id="rId17" imgW="1078371" imgH="811719" progId="STATISTICA.Graph">
                  <p:embed/>
                </p:oleObj>
              </mc:Choice>
              <mc:Fallback>
                <p:oleObj name="Graph" r:id="rId17" imgW="1078371" imgH="811719" progId="STATISTICA.Graph">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4659" y="3035699"/>
                        <a:ext cx="1334922" cy="1007822"/>
                      </a:xfrm>
                      <a:prstGeom prst="rect">
                        <a:avLst/>
                      </a:prstGeom>
                      <a:noFill/>
                    </p:spPr>
                  </p:pic>
                </p:oleObj>
              </mc:Fallback>
            </mc:AlternateContent>
          </a:graphicData>
        </a:graphic>
      </p:graphicFrame>
      <p:graphicFrame>
        <p:nvGraphicFramePr>
          <p:cNvPr id="27" name="Obiekt 26"/>
          <p:cNvGraphicFramePr>
            <a:graphicFrameLocks noChangeAspect="1"/>
          </p:cNvGraphicFramePr>
          <p:nvPr>
            <p:extLst>
              <p:ext uri="{D42A27DB-BD31-4B8C-83A1-F6EECF244321}">
                <p14:modId xmlns:p14="http://schemas.microsoft.com/office/powerpoint/2010/main" val="2350927062"/>
              </p:ext>
            </p:extLst>
          </p:nvPr>
        </p:nvGraphicFramePr>
        <p:xfrm>
          <a:off x="3352199" y="3089889"/>
          <a:ext cx="1293443" cy="972443"/>
        </p:xfrm>
        <a:graphic>
          <a:graphicData uri="http://schemas.openxmlformats.org/presentationml/2006/ole">
            <mc:AlternateContent xmlns:mc="http://schemas.openxmlformats.org/markup-compatibility/2006">
              <mc:Choice xmlns:v="urn:schemas-microsoft-com:vml" Requires="v">
                <p:oleObj spid="_x0000_s6407" name="Graph" r:id="rId19" imgW="1307984" imgH="980872" progId="STATISTICA.Graph">
                  <p:embed/>
                </p:oleObj>
              </mc:Choice>
              <mc:Fallback>
                <p:oleObj name="Graph" r:id="rId19" imgW="1307984" imgH="980872" progId="STATISTICA.Graph">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2199" y="3089889"/>
                        <a:ext cx="1293443" cy="972443"/>
                      </a:xfrm>
                      <a:prstGeom prst="rect">
                        <a:avLst/>
                      </a:prstGeom>
                      <a:noFill/>
                    </p:spPr>
                  </p:pic>
                </p:oleObj>
              </mc:Fallback>
            </mc:AlternateContent>
          </a:graphicData>
        </a:graphic>
      </p:graphicFrame>
      <p:graphicFrame>
        <p:nvGraphicFramePr>
          <p:cNvPr id="28" name="Obiekt 27"/>
          <p:cNvGraphicFramePr>
            <a:graphicFrameLocks noChangeAspect="1"/>
          </p:cNvGraphicFramePr>
          <p:nvPr>
            <p:extLst>
              <p:ext uri="{D42A27DB-BD31-4B8C-83A1-F6EECF244321}">
                <p14:modId xmlns:p14="http://schemas.microsoft.com/office/powerpoint/2010/main" val="392280444"/>
              </p:ext>
            </p:extLst>
          </p:nvPr>
        </p:nvGraphicFramePr>
        <p:xfrm>
          <a:off x="5634647" y="3187646"/>
          <a:ext cx="1266222" cy="951683"/>
        </p:xfrm>
        <a:graphic>
          <a:graphicData uri="http://schemas.openxmlformats.org/presentationml/2006/ole">
            <mc:AlternateContent xmlns:mc="http://schemas.openxmlformats.org/markup-compatibility/2006">
              <mc:Choice xmlns:v="urn:schemas-microsoft-com:vml" Requires="v">
                <p:oleObj spid="_x0000_s6408" name="Graph" r:id="rId21" imgW="1492755" imgH="1120032" progId="STATISTICA.Graph">
                  <p:embed/>
                </p:oleObj>
              </mc:Choice>
              <mc:Fallback>
                <p:oleObj name="Graph" r:id="rId21" imgW="1492755" imgH="1120032" progId="STATISTICA.Graph">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34647" y="3187646"/>
                        <a:ext cx="1266222" cy="951683"/>
                      </a:xfrm>
                      <a:prstGeom prst="rect">
                        <a:avLst/>
                      </a:prstGeom>
                      <a:noFill/>
                    </p:spPr>
                  </p:pic>
                </p:oleObj>
              </mc:Fallback>
            </mc:AlternateContent>
          </a:graphicData>
        </a:graphic>
      </p:graphicFrame>
      <p:graphicFrame>
        <p:nvGraphicFramePr>
          <p:cNvPr id="29" name="Obiekt 28"/>
          <p:cNvGraphicFramePr>
            <a:graphicFrameLocks noChangeAspect="1"/>
          </p:cNvGraphicFramePr>
          <p:nvPr>
            <p:extLst>
              <p:ext uri="{D42A27DB-BD31-4B8C-83A1-F6EECF244321}">
                <p14:modId xmlns:p14="http://schemas.microsoft.com/office/powerpoint/2010/main" val="1730042027"/>
              </p:ext>
            </p:extLst>
          </p:nvPr>
        </p:nvGraphicFramePr>
        <p:xfrm>
          <a:off x="3363234" y="4474853"/>
          <a:ext cx="1301979" cy="978860"/>
        </p:xfrm>
        <a:graphic>
          <a:graphicData uri="http://schemas.openxmlformats.org/presentationml/2006/ole">
            <mc:AlternateContent xmlns:mc="http://schemas.openxmlformats.org/markup-compatibility/2006">
              <mc:Choice xmlns:v="urn:schemas-microsoft-com:vml" Requires="v">
                <p:oleObj spid="_x0000_s6409" name="Graph" r:id="rId23" imgW="1304202" imgH="977089" progId="STATISTICA.Graph">
                  <p:embed/>
                </p:oleObj>
              </mc:Choice>
              <mc:Fallback>
                <p:oleObj name="Graph" r:id="rId23" imgW="1304202" imgH="977089" progId="STATISTICA.Graph">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3234" y="4474853"/>
                        <a:ext cx="1301979" cy="978860"/>
                      </a:xfrm>
                      <a:prstGeom prst="rect">
                        <a:avLst/>
                      </a:prstGeom>
                      <a:noFill/>
                    </p:spPr>
                  </p:pic>
                </p:oleObj>
              </mc:Fallback>
            </mc:AlternateContent>
          </a:graphicData>
        </a:graphic>
      </p:graphicFrame>
      <p:graphicFrame>
        <p:nvGraphicFramePr>
          <p:cNvPr id="30" name="Obiekt 29"/>
          <p:cNvGraphicFramePr>
            <a:graphicFrameLocks noChangeAspect="1"/>
          </p:cNvGraphicFramePr>
          <p:nvPr>
            <p:extLst>
              <p:ext uri="{D42A27DB-BD31-4B8C-83A1-F6EECF244321}">
                <p14:modId xmlns:p14="http://schemas.microsoft.com/office/powerpoint/2010/main" val="3082249416"/>
              </p:ext>
            </p:extLst>
          </p:nvPr>
        </p:nvGraphicFramePr>
        <p:xfrm>
          <a:off x="5612304" y="4542404"/>
          <a:ext cx="1309181" cy="984025"/>
        </p:xfrm>
        <a:graphic>
          <a:graphicData uri="http://schemas.openxmlformats.org/presentationml/2006/ole">
            <mc:AlternateContent xmlns:mc="http://schemas.openxmlformats.org/markup-compatibility/2006">
              <mc:Choice xmlns:v="urn:schemas-microsoft-com:vml" Requires="v">
                <p:oleObj spid="_x0000_s6410" name="Graph" r:id="rId25" imgW="1458448" imgH="1094902" progId="STATISTICA.Graph">
                  <p:embed/>
                </p:oleObj>
              </mc:Choice>
              <mc:Fallback>
                <p:oleObj name="Graph" r:id="rId25" imgW="1458448" imgH="1094902" progId="STATISTICA.Graph">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12304" y="4542404"/>
                        <a:ext cx="1309181" cy="984025"/>
                      </a:xfrm>
                      <a:prstGeom prst="rect">
                        <a:avLst/>
                      </a:prstGeom>
                      <a:noFill/>
                    </p:spPr>
                  </p:pic>
                </p:oleObj>
              </mc:Fallback>
            </mc:AlternateContent>
          </a:graphicData>
        </a:graphic>
      </p:graphicFrame>
      <p:pic>
        <p:nvPicPr>
          <p:cNvPr id="31" name="Obraz 30"/>
          <p:cNvPicPr>
            <a:picLocks noChangeAspect="1"/>
          </p:cNvPicPr>
          <p:nvPr/>
        </p:nvPicPr>
        <p:blipFill>
          <a:blip r:embed="rId27"/>
          <a:stretch>
            <a:fillRect/>
          </a:stretch>
        </p:blipFill>
        <p:spPr>
          <a:xfrm>
            <a:off x="74481" y="3187646"/>
            <a:ext cx="644274" cy="644274"/>
          </a:xfrm>
          <a:prstGeom prst="rect">
            <a:avLst/>
          </a:prstGeom>
        </p:spPr>
      </p:pic>
      <p:pic>
        <p:nvPicPr>
          <p:cNvPr id="32" name="Obraz 31"/>
          <p:cNvPicPr>
            <a:picLocks noChangeAspect="1"/>
          </p:cNvPicPr>
          <p:nvPr/>
        </p:nvPicPr>
        <p:blipFill>
          <a:blip r:embed="rId28"/>
          <a:stretch>
            <a:fillRect/>
          </a:stretch>
        </p:blipFill>
        <p:spPr>
          <a:xfrm>
            <a:off x="57607" y="4493342"/>
            <a:ext cx="699895" cy="699895"/>
          </a:xfrm>
          <a:prstGeom prst="rect">
            <a:avLst/>
          </a:prstGeom>
        </p:spPr>
      </p:pic>
      <p:sp>
        <p:nvSpPr>
          <p:cNvPr id="33"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759592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91356" y="189085"/>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graphicFrame>
        <p:nvGraphicFramePr>
          <p:cNvPr id="2" name="Tabela 1"/>
          <p:cNvGraphicFramePr>
            <a:graphicFrameLocks noGrp="1"/>
          </p:cNvGraphicFramePr>
          <p:nvPr>
            <p:extLst>
              <p:ext uri="{D42A27DB-BD31-4B8C-83A1-F6EECF244321}">
                <p14:modId xmlns:p14="http://schemas.microsoft.com/office/powerpoint/2010/main" val="540141302"/>
              </p:ext>
            </p:extLst>
          </p:nvPr>
        </p:nvGraphicFramePr>
        <p:xfrm>
          <a:off x="251520" y="1617767"/>
          <a:ext cx="5754370" cy="979172"/>
        </p:xfrm>
        <a:graphic>
          <a:graphicData uri="http://schemas.openxmlformats.org/drawingml/2006/table">
            <a:tbl>
              <a:tblPr firstRow="1" firstCol="1" bandRow="1">
                <a:tableStyleId>{5C22544A-7EE6-4342-B048-85BDC9FD1C3A}</a:tableStyleId>
              </a:tblPr>
              <a:tblGrid>
                <a:gridCol w="1917700"/>
                <a:gridCol w="1918335"/>
                <a:gridCol w="1918335"/>
              </a:tblGrid>
              <a:tr h="0">
                <a:tc>
                  <a:txBody>
                    <a:bodyPr/>
                    <a:lstStyle/>
                    <a:p>
                      <a:pPr algn="ctr">
                        <a:lnSpc>
                          <a:spcPct val="150000"/>
                        </a:lnSpc>
                        <a:spcAft>
                          <a:spcPts val="0"/>
                        </a:spcAft>
                      </a:pPr>
                      <a:r>
                        <a:rPr lang="en-GB" sz="1200" dirty="0">
                          <a:effectLst/>
                        </a:rPr>
                        <a:t> </a:t>
                      </a:r>
                      <a:endParaRPr lang="pl-PL" sz="1200" dirty="0">
                        <a:effectLst/>
                        <a:latin typeface="DejaVu Sans Condensed"/>
                        <a:ea typeface="SimSun" panose="02010600030101010101" pitchFamily="2" charset="-122"/>
                        <a:cs typeface="DejaVu Sans Condensed"/>
                      </a:endParaRPr>
                    </a:p>
                  </a:txBody>
                  <a:tcPr marL="68580" marR="68580" marT="0" marB="0"/>
                </a:tc>
                <a:tc gridSpan="2">
                  <a:txBody>
                    <a:bodyPr/>
                    <a:lstStyle/>
                    <a:p>
                      <a:pPr algn="ctr">
                        <a:lnSpc>
                          <a:spcPct val="150000"/>
                        </a:lnSpc>
                        <a:spcAft>
                          <a:spcPts val="0"/>
                        </a:spcAft>
                      </a:pPr>
                      <a:r>
                        <a:rPr lang="en-GB" sz="1200">
                          <a:effectLst/>
                        </a:rPr>
                        <a:t>Rotational speed</a:t>
                      </a:r>
                      <a:endParaRPr lang="pl-PL" sz="1200">
                        <a:effectLst/>
                        <a:latin typeface="DejaVu Sans Condensed"/>
                        <a:ea typeface="SimSun" panose="02010600030101010101" pitchFamily="2" charset="-122"/>
                        <a:cs typeface="DejaVu Sans Condensed"/>
                      </a:endParaRPr>
                    </a:p>
                  </a:txBody>
                  <a:tcPr marL="68580" marR="68580" marT="0" marB="0"/>
                </a:tc>
                <a:tc hMerge="1">
                  <a:txBody>
                    <a:bodyPr/>
                    <a:lstStyle/>
                    <a:p>
                      <a:endParaRPr lang="pl-PL"/>
                    </a:p>
                  </a:txBody>
                  <a:tcPr/>
                </a:tc>
              </a:tr>
              <a:tr h="0">
                <a:tc>
                  <a:txBody>
                    <a:bodyPr/>
                    <a:lstStyle/>
                    <a:p>
                      <a:pPr algn="ctr">
                        <a:lnSpc>
                          <a:spcPct val="150000"/>
                        </a:lnSpc>
                        <a:spcAft>
                          <a:spcPts val="0"/>
                        </a:spcAft>
                      </a:pPr>
                      <a:r>
                        <a:rPr lang="en-GB" sz="1200">
                          <a:effectLst/>
                        </a:rPr>
                        <a:t>Normal pressure</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1200">
                          <a:effectLst/>
                        </a:rPr>
                        <a:t>3 rpm</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1200">
                          <a:effectLst/>
                        </a:rPr>
                        <a:t>13 rpm</a:t>
                      </a:r>
                      <a:endParaRPr lang="pl-PL" sz="1200">
                        <a:effectLst/>
                        <a:latin typeface="DejaVu Sans Condensed"/>
                        <a:ea typeface="SimSun" panose="02010600030101010101" pitchFamily="2" charset="-122"/>
                        <a:cs typeface="DejaVu Sans Condensed"/>
                      </a:endParaRPr>
                    </a:p>
                  </a:txBody>
                  <a:tcPr marL="68580" marR="68580" marT="0" marB="0"/>
                </a:tc>
              </a:tr>
              <a:tr h="0">
                <a:tc>
                  <a:txBody>
                    <a:bodyPr/>
                    <a:lstStyle/>
                    <a:p>
                      <a:pPr algn="ctr">
                        <a:lnSpc>
                          <a:spcPct val="150000"/>
                        </a:lnSpc>
                        <a:spcAft>
                          <a:spcPts val="0"/>
                        </a:spcAft>
                      </a:pPr>
                      <a:r>
                        <a:rPr lang="en-GB" sz="1200">
                          <a:effectLst/>
                        </a:rPr>
                        <a:t>5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1200">
                          <a:effectLst/>
                        </a:rPr>
                        <a:t>2.17</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1200">
                          <a:effectLst/>
                        </a:rPr>
                        <a:t>2.40</a:t>
                      </a:r>
                      <a:endParaRPr lang="pl-PL" sz="1200">
                        <a:effectLst/>
                        <a:latin typeface="DejaVu Sans Condensed"/>
                        <a:ea typeface="SimSun" panose="02010600030101010101" pitchFamily="2" charset="-122"/>
                        <a:cs typeface="DejaVu Sans Condensed"/>
                      </a:endParaRPr>
                    </a:p>
                  </a:txBody>
                  <a:tcPr marL="68580" marR="68580" marT="0" marB="0"/>
                </a:tc>
              </a:tr>
              <a:tr h="0">
                <a:tc>
                  <a:txBody>
                    <a:bodyPr/>
                    <a:lstStyle/>
                    <a:p>
                      <a:pPr algn="ctr">
                        <a:lnSpc>
                          <a:spcPct val="150000"/>
                        </a:lnSpc>
                        <a:spcAft>
                          <a:spcPts val="0"/>
                        </a:spcAft>
                      </a:pPr>
                      <a:r>
                        <a:rPr lang="en-GB" sz="1200" dirty="0">
                          <a:effectLst/>
                        </a:rPr>
                        <a:t>30 </a:t>
                      </a:r>
                      <a:r>
                        <a:rPr lang="en-GB" sz="1200" dirty="0" err="1">
                          <a:effectLst/>
                        </a:rPr>
                        <a:t>kPa</a:t>
                      </a:r>
                      <a:endParaRPr lang="pl-PL" sz="1200" dirty="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1200">
                          <a:effectLst/>
                        </a:rPr>
                        <a:t>2.57</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1200" dirty="0">
                          <a:effectLst/>
                        </a:rPr>
                        <a:t>2.71</a:t>
                      </a:r>
                      <a:endParaRPr lang="pl-PL" sz="1200" dirty="0">
                        <a:effectLst/>
                        <a:latin typeface="DejaVu Sans Condensed"/>
                        <a:ea typeface="SimSun" panose="02010600030101010101" pitchFamily="2" charset="-122"/>
                        <a:cs typeface="DejaVu Sans Condensed"/>
                      </a:endParaRPr>
                    </a:p>
                  </a:txBody>
                  <a:tcPr marL="68580" marR="68580" marT="0" marB="0"/>
                </a:tc>
              </a:tr>
            </a:tbl>
          </a:graphicData>
        </a:graphic>
      </p:graphicFrame>
      <p:sp>
        <p:nvSpPr>
          <p:cNvPr id="3" name="Rectangle 1"/>
          <p:cNvSpPr>
            <a:spLocks noChangeArrowheads="1"/>
          </p:cNvSpPr>
          <p:nvPr/>
        </p:nvSpPr>
        <p:spPr bwMode="auto">
          <a:xfrm>
            <a:off x="179512" y="1340768"/>
            <a:ext cx="21564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l-PL" sz="12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Table 2. Torque quotient factor</a:t>
            </a:r>
            <a:endParaRPr kumimoji="0" lang="pl-PL" altLang="pl-PL"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Tabela 4"/>
          <p:cNvGraphicFramePr>
            <a:graphicFrameLocks noGrp="1"/>
          </p:cNvGraphicFramePr>
          <p:nvPr>
            <p:extLst>
              <p:ext uri="{D42A27DB-BD31-4B8C-83A1-F6EECF244321}">
                <p14:modId xmlns:p14="http://schemas.microsoft.com/office/powerpoint/2010/main" val="3120639807"/>
              </p:ext>
            </p:extLst>
          </p:nvPr>
        </p:nvGraphicFramePr>
        <p:xfrm>
          <a:off x="240983" y="3026564"/>
          <a:ext cx="6031230" cy="1127189"/>
        </p:xfrm>
        <a:graphic>
          <a:graphicData uri="http://schemas.openxmlformats.org/drawingml/2006/table">
            <a:tbl>
              <a:tblPr firstRow="1" firstCol="1" bandRow="1">
                <a:tableStyleId>{5C22544A-7EE6-4342-B048-85BDC9FD1C3A}</a:tableStyleId>
              </a:tblPr>
              <a:tblGrid>
                <a:gridCol w="861060"/>
                <a:gridCol w="861695"/>
                <a:gridCol w="861695"/>
                <a:gridCol w="861695"/>
                <a:gridCol w="784860"/>
                <a:gridCol w="938530"/>
                <a:gridCol w="861695"/>
              </a:tblGrid>
              <a:tr h="0">
                <a:tc>
                  <a:txBody>
                    <a:bodyPr/>
                    <a:lstStyle/>
                    <a:p>
                      <a:pPr algn="ctr">
                        <a:lnSpc>
                          <a:spcPct val="150000"/>
                        </a:lnSpc>
                        <a:spcAft>
                          <a:spcPts val="0"/>
                        </a:spcAft>
                      </a:pPr>
                      <a:r>
                        <a:rPr lang="en-GB" sz="900" dirty="0">
                          <a:effectLst/>
                        </a:rPr>
                        <a:t>Test parameters</a:t>
                      </a:r>
                      <a:endParaRPr lang="pl-PL" sz="1200" dirty="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5 kPa</a:t>
                      </a:r>
                      <a:endParaRPr lang="pl-PL" sz="1200">
                        <a:effectLst/>
                      </a:endParaRPr>
                    </a:p>
                    <a:p>
                      <a:pPr algn="ctr">
                        <a:lnSpc>
                          <a:spcPct val="150000"/>
                        </a:lnSpc>
                        <a:spcAft>
                          <a:spcPts val="0"/>
                        </a:spcAft>
                      </a:pPr>
                      <a:r>
                        <a:rPr lang="en-GB" sz="900">
                          <a:effectLst/>
                        </a:rPr>
                        <a:t> </a:t>
                      </a:r>
                      <a:endParaRPr lang="pl-PL" sz="1200">
                        <a:effectLst/>
                      </a:endParaRPr>
                    </a:p>
                    <a:p>
                      <a:pPr algn="ctr">
                        <a:lnSpc>
                          <a:spcPct val="150000"/>
                        </a:lnSpc>
                        <a:spcAft>
                          <a:spcPts val="0"/>
                        </a:spcAft>
                      </a:pPr>
                      <a:r>
                        <a:rPr lang="en-GB" sz="900">
                          <a:effectLst/>
                        </a:rPr>
                        <a:t>10% m.c.</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5 kPa</a:t>
                      </a:r>
                      <a:endParaRPr lang="pl-PL" sz="1200">
                        <a:effectLst/>
                      </a:endParaRPr>
                    </a:p>
                    <a:p>
                      <a:pPr algn="ctr">
                        <a:lnSpc>
                          <a:spcPct val="150000"/>
                        </a:lnSpc>
                        <a:spcAft>
                          <a:spcPts val="0"/>
                        </a:spcAft>
                      </a:pPr>
                      <a:r>
                        <a:rPr lang="en-GB" sz="900">
                          <a:effectLst/>
                        </a:rPr>
                        <a:t>4h compression</a:t>
                      </a:r>
                      <a:endParaRPr lang="pl-PL" sz="1200">
                        <a:effectLst/>
                      </a:endParaRPr>
                    </a:p>
                    <a:p>
                      <a:pPr algn="ctr">
                        <a:lnSpc>
                          <a:spcPct val="150000"/>
                        </a:lnSpc>
                        <a:spcAft>
                          <a:spcPts val="0"/>
                        </a:spcAft>
                      </a:pPr>
                      <a:r>
                        <a:rPr lang="en-GB" sz="900">
                          <a:effectLst/>
                        </a:rPr>
                        <a:t>10% m.c.</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5 kPa</a:t>
                      </a:r>
                      <a:endParaRPr lang="pl-PL" sz="1200">
                        <a:effectLst/>
                      </a:endParaRPr>
                    </a:p>
                    <a:p>
                      <a:pPr algn="ctr">
                        <a:lnSpc>
                          <a:spcPct val="150000"/>
                        </a:lnSpc>
                        <a:spcAft>
                          <a:spcPts val="0"/>
                        </a:spcAft>
                      </a:pPr>
                      <a:r>
                        <a:rPr lang="en-GB" sz="900">
                          <a:effectLst/>
                        </a:rPr>
                        <a:t> </a:t>
                      </a:r>
                      <a:endParaRPr lang="pl-PL" sz="1200">
                        <a:effectLst/>
                      </a:endParaRPr>
                    </a:p>
                    <a:p>
                      <a:pPr algn="ctr">
                        <a:lnSpc>
                          <a:spcPct val="150000"/>
                        </a:lnSpc>
                        <a:spcAft>
                          <a:spcPts val="0"/>
                        </a:spcAft>
                      </a:pPr>
                      <a:r>
                        <a:rPr lang="en-GB" sz="900">
                          <a:effectLst/>
                        </a:rPr>
                        <a:t>50% m.c.</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30 kPa</a:t>
                      </a:r>
                      <a:endParaRPr lang="pl-PL" sz="1200">
                        <a:effectLst/>
                      </a:endParaRPr>
                    </a:p>
                    <a:p>
                      <a:pPr algn="ctr">
                        <a:lnSpc>
                          <a:spcPct val="150000"/>
                        </a:lnSpc>
                        <a:spcAft>
                          <a:spcPts val="0"/>
                        </a:spcAft>
                      </a:pPr>
                      <a:r>
                        <a:rPr lang="en-GB" sz="900">
                          <a:effectLst/>
                        </a:rPr>
                        <a:t> </a:t>
                      </a:r>
                      <a:endParaRPr lang="pl-PL" sz="1200">
                        <a:effectLst/>
                      </a:endParaRPr>
                    </a:p>
                    <a:p>
                      <a:pPr algn="ctr">
                        <a:lnSpc>
                          <a:spcPct val="150000"/>
                        </a:lnSpc>
                        <a:spcAft>
                          <a:spcPts val="0"/>
                        </a:spcAft>
                      </a:pPr>
                      <a:r>
                        <a:rPr lang="en-GB" sz="900">
                          <a:effectLst/>
                        </a:rPr>
                        <a:t>10% m.c.</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30 kPa</a:t>
                      </a:r>
                      <a:endParaRPr lang="pl-PL" sz="1200">
                        <a:effectLst/>
                      </a:endParaRPr>
                    </a:p>
                    <a:p>
                      <a:pPr algn="ctr">
                        <a:lnSpc>
                          <a:spcPct val="150000"/>
                        </a:lnSpc>
                        <a:spcAft>
                          <a:spcPts val="0"/>
                        </a:spcAft>
                      </a:pPr>
                      <a:r>
                        <a:rPr lang="en-GB" sz="900">
                          <a:effectLst/>
                        </a:rPr>
                        <a:t>4h compression</a:t>
                      </a:r>
                      <a:endParaRPr lang="pl-PL" sz="1200">
                        <a:effectLst/>
                      </a:endParaRPr>
                    </a:p>
                    <a:p>
                      <a:pPr algn="ctr">
                        <a:lnSpc>
                          <a:spcPct val="150000"/>
                        </a:lnSpc>
                        <a:spcAft>
                          <a:spcPts val="0"/>
                        </a:spcAft>
                      </a:pPr>
                      <a:r>
                        <a:rPr lang="en-GB" sz="900">
                          <a:effectLst/>
                        </a:rPr>
                        <a:t>10% m.c.</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30 kPa</a:t>
                      </a:r>
                      <a:endParaRPr lang="pl-PL" sz="1200">
                        <a:effectLst/>
                      </a:endParaRPr>
                    </a:p>
                    <a:p>
                      <a:pPr algn="ctr">
                        <a:lnSpc>
                          <a:spcPct val="150000"/>
                        </a:lnSpc>
                        <a:spcAft>
                          <a:spcPts val="0"/>
                        </a:spcAft>
                      </a:pPr>
                      <a:r>
                        <a:rPr lang="en-GB" sz="900">
                          <a:effectLst/>
                        </a:rPr>
                        <a:t> </a:t>
                      </a:r>
                      <a:endParaRPr lang="pl-PL" sz="1200">
                        <a:effectLst/>
                      </a:endParaRPr>
                    </a:p>
                    <a:p>
                      <a:pPr algn="ctr">
                        <a:lnSpc>
                          <a:spcPct val="150000"/>
                        </a:lnSpc>
                        <a:spcAft>
                          <a:spcPts val="0"/>
                        </a:spcAft>
                      </a:pPr>
                      <a:r>
                        <a:rPr lang="en-GB" sz="900">
                          <a:effectLst/>
                        </a:rPr>
                        <a:t>50% m.c.</a:t>
                      </a:r>
                      <a:endParaRPr lang="pl-PL" sz="1200">
                        <a:effectLst/>
                        <a:latin typeface="DejaVu Sans Condensed"/>
                        <a:ea typeface="SimSun" panose="02010600030101010101" pitchFamily="2" charset="-122"/>
                        <a:cs typeface="DejaVu Sans Condensed"/>
                      </a:endParaRPr>
                    </a:p>
                  </a:txBody>
                  <a:tcPr marL="68580" marR="68580" marT="0" marB="0" anchor="ctr"/>
                </a:tc>
              </a:tr>
              <a:tr h="0">
                <a:tc>
                  <a:txBody>
                    <a:bodyPr/>
                    <a:lstStyle/>
                    <a:p>
                      <a:pPr algn="ctr">
                        <a:lnSpc>
                          <a:spcPct val="150000"/>
                        </a:lnSpc>
                        <a:spcAft>
                          <a:spcPts val="0"/>
                        </a:spcAft>
                      </a:pPr>
                      <a:r>
                        <a:rPr lang="en-GB" sz="800">
                          <a:effectLst/>
                        </a:rPr>
                        <a:t>3 rpm</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3.15 ± 0.32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6.76 ± 0.15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8.12 ± 0.09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8.12 ± 0.15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20.75 ± 3.00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17.14±1.56 kPa</a:t>
                      </a:r>
                      <a:endParaRPr lang="pl-PL" sz="1200">
                        <a:effectLst/>
                        <a:latin typeface="DejaVu Sans Condensed"/>
                        <a:ea typeface="SimSun" panose="02010600030101010101" pitchFamily="2" charset="-122"/>
                        <a:cs typeface="DejaVu Sans Condensed"/>
                      </a:endParaRPr>
                    </a:p>
                  </a:txBody>
                  <a:tcPr marL="68580" marR="68580" marT="0" marB="0"/>
                </a:tc>
              </a:tr>
              <a:tr h="0">
                <a:tc>
                  <a:txBody>
                    <a:bodyPr/>
                    <a:lstStyle/>
                    <a:p>
                      <a:pPr algn="ctr">
                        <a:lnSpc>
                          <a:spcPct val="150000"/>
                        </a:lnSpc>
                        <a:spcAft>
                          <a:spcPts val="0"/>
                        </a:spcAft>
                      </a:pPr>
                      <a:r>
                        <a:rPr lang="en-GB" sz="800">
                          <a:effectLst/>
                        </a:rPr>
                        <a:t>13 rpm</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2.70 ± 0.25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7.21 ± 0.25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7.21 ± 0.11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6.76 ± 0.28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a:effectLst/>
                        </a:rPr>
                        <a:t>18.49 ± 2.50 kPa</a:t>
                      </a:r>
                      <a:endParaRPr lang="pl-PL" sz="1200">
                        <a:effectLst/>
                        <a:latin typeface="DejaVu Sans Condensed"/>
                        <a:ea typeface="SimSun" panose="02010600030101010101" pitchFamily="2" charset="-122"/>
                        <a:cs typeface="DejaVu Sans Condensed"/>
                      </a:endParaRPr>
                    </a:p>
                  </a:txBody>
                  <a:tcPr marL="68580" marR="68580" marT="0" marB="0"/>
                </a:tc>
                <a:tc>
                  <a:txBody>
                    <a:bodyPr/>
                    <a:lstStyle/>
                    <a:p>
                      <a:pPr algn="ctr">
                        <a:lnSpc>
                          <a:spcPct val="150000"/>
                        </a:lnSpc>
                        <a:spcAft>
                          <a:spcPts val="0"/>
                        </a:spcAft>
                      </a:pPr>
                      <a:r>
                        <a:rPr lang="en-GB" sz="800" dirty="0">
                          <a:effectLst/>
                        </a:rPr>
                        <a:t>17.14 ±2.06 </a:t>
                      </a:r>
                      <a:r>
                        <a:rPr lang="en-GB" sz="800" dirty="0" err="1">
                          <a:effectLst/>
                        </a:rPr>
                        <a:t>kPa</a:t>
                      </a:r>
                      <a:endParaRPr lang="pl-PL" sz="1200" dirty="0">
                        <a:effectLst/>
                        <a:latin typeface="DejaVu Sans Condensed"/>
                        <a:ea typeface="SimSun" panose="02010600030101010101" pitchFamily="2" charset="-122"/>
                        <a:cs typeface="DejaVu Sans Condensed"/>
                      </a:endParaRPr>
                    </a:p>
                  </a:txBody>
                  <a:tcPr marL="68580" marR="68580" marT="0" marB="0"/>
                </a:tc>
              </a:tr>
            </a:tbl>
          </a:graphicData>
        </a:graphic>
      </p:graphicFrame>
      <p:sp>
        <p:nvSpPr>
          <p:cNvPr id="6" name="Rectangle 2"/>
          <p:cNvSpPr>
            <a:spLocks noChangeArrowheads="1"/>
          </p:cNvSpPr>
          <p:nvPr/>
        </p:nvSpPr>
        <p:spPr bwMode="auto">
          <a:xfrm>
            <a:off x="179512" y="2780928"/>
            <a:ext cx="55340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l-PL" sz="12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Table 3. Calculated shear strength </a:t>
            </a:r>
            <a:r>
              <a:rPr kumimoji="0" lang="en-GB" altLang="pl-PL" sz="1200" b="0" i="1"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DejaVu Sans Condensed"/>
                <a:sym typeface="Symbol" panose="05050102010706020507" pitchFamily="18" charset="2"/>
              </a:rPr>
              <a:t></a:t>
            </a:r>
            <a:r>
              <a:rPr kumimoji="0" lang="en-GB" altLang="pl-PL" sz="12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obtained under different test conditions.</a:t>
            </a:r>
            <a:endParaRPr kumimoji="0" lang="pl-PL" altLang="pl-PL" sz="600" b="0" i="1" u="none" strike="noStrike" cap="none" normalizeH="0" baseline="0" smtClean="0">
              <a:ln>
                <a:noFill/>
              </a:ln>
              <a:solidFill>
                <a:schemeClr val="tx1"/>
              </a:solidFill>
              <a:effectLst/>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200" b="0" i="1"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DejaVu Sans Condensed"/>
              <a:sym typeface="Symbol" panose="05050102010706020507" pitchFamily="18" charset="2"/>
            </a:endParaRPr>
          </a:p>
        </p:txBody>
      </p:sp>
      <p:graphicFrame>
        <p:nvGraphicFramePr>
          <p:cNvPr id="7" name="Tabela 6"/>
          <p:cNvGraphicFramePr>
            <a:graphicFrameLocks noGrp="1"/>
          </p:cNvGraphicFramePr>
          <p:nvPr>
            <p:extLst>
              <p:ext uri="{D42A27DB-BD31-4B8C-83A1-F6EECF244321}">
                <p14:modId xmlns:p14="http://schemas.microsoft.com/office/powerpoint/2010/main" val="1554932842"/>
              </p:ext>
            </p:extLst>
          </p:nvPr>
        </p:nvGraphicFramePr>
        <p:xfrm>
          <a:off x="240983" y="4725144"/>
          <a:ext cx="6031230" cy="1531620"/>
        </p:xfrm>
        <a:graphic>
          <a:graphicData uri="http://schemas.openxmlformats.org/drawingml/2006/table">
            <a:tbl>
              <a:tblPr firstRow="1" firstCol="1" bandRow="1">
                <a:tableStyleId>{5C22544A-7EE6-4342-B048-85BDC9FD1C3A}</a:tableStyleId>
              </a:tblPr>
              <a:tblGrid>
                <a:gridCol w="861060"/>
                <a:gridCol w="1292225"/>
                <a:gridCol w="1292860"/>
                <a:gridCol w="1292225"/>
                <a:gridCol w="1292860"/>
              </a:tblGrid>
              <a:tr h="0">
                <a:tc>
                  <a:txBody>
                    <a:bodyPr/>
                    <a:lstStyle/>
                    <a:p>
                      <a:pPr algn="ctr">
                        <a:lnSpc>
                          <a:spcPct val="150000"/>
                        </a:lnSpc>
                        <a:spcAft>
                          <a:spcPts val="0"/>
                        </a:spcAft>
                      </a:pPr>
                      <a:r>
                        <a:rPr lang="en-GB" sz="900">
                          <a:effectLst/>
                        </a:rPr>
                        <a:t> </a:t>
                      </a:r>
                      <a:endParaRPr lang="pl-PL" sz="1200">
                        <a:effectLst/>
                        <a:latin typeface="DejaVu Sans Condensed"/>
                        <a:ea typeface="SimSun" panose="02010600030101010101" pitchFamily="2" charset="-122"/>
                        <a:cs typeface="DejaVu Sans Condensed"/>
                      </a:endParaRPr>
                    </a:p>
                  </a:txBody>
                  <a:tcPr marL="68580" marR="68580" marT="0" marB="0" anchor="ctr"/>
                </a:tc>
                <a:tc gridSpan="4">
                  <a:txBody>
                    <a:bodyPr/>
                    <a:lstStyle/>
                    <a:p>
                      <a:pPr algn="ctr">
                        <a:lnSpc>
                          <a:spcPct val="150000"/>
                        </a:lnSpc>
                        <a:spcAft>
                          <a:spcPts val="0"/>
                        </a:spcAft>
                      </a:pPr>
                      <a:r>
                        <a:rPr lang="en-GB" sz="900">
                          <a:effectLst/>
                        </a:rPr>
                        <a:t>Consolidation normal pressure and normal pressure during shearing kPa</a:t>
                      </a:r>
                      <a:endParaRPr lang="pl-PL" sz="1200">
                        <a:effectLst/>
                        <a:latin typeface="DejaVu Sans Condensed"/>
                        <a:ea typeface="SimSun" panose="02010600030101010101" pitchFamily="2" charset="-122"/>
                        <a:cs typeface="DejaVu Sans Condensed"/>
                      </a:endParaRPr>
                    </a:p>
                  </a:txBody>
                  <a:tcPr marL="68580" marR="68580" marT="0" marB="0" anchor="ctr"/>
                </a:tc>
                <a:tc hMerge="1">
                  <a:txBody>
                    <a:bodyPr/>
                    <a:lstStyle/>
                    <a:p>
                      <a:endParaRPr lang="pl-PL"/>
                    </a:p>
                  </a:txBody>
                  <a:tcPr/>
                </a:tc>
                <a:tc hMerge="1">
                  <a:txBody>
                    <a:bodyPr/>
                    <a:lstStyle/>
                    <a:p>
                      <a:endParaRPr lang="pl-PL"/>
                    </a:p>
                  </a:txBody>
                  <a:tcPr/>
                </a:tc>
                <a:tc hMerge="1">
                  <a:txBody>
                    <a:bodyPr/>
                    <a:lstStyle/>
                    <a:p>
                      <a:endParaRPr lang="pl-PL"/>
                    </a:p>
                  </a:txBody>
                  <a:tcPr/>
                </a:tc>
              </a:tr>
              <a:tr h="0">
                <a:tc>
                  <a:txBody>
                    <a:bodyPr/>
                    <a:lstStyle/>
                    <a:p>
                      <a:pPr algn="ctr">
                        <a:lnSpc>
                          <a:spcPct val="150000"/>
                        </a:lnSpc>
                        <a:spcAft>
                          <a:spcPts val="0"/>
                        </a:spcAft>
                      </a:pPr>
                      <a:r>
                        <a:rPr lang="en-GB" sz="900">
                          <a:effectLst/>
                        </a:rPr>
                        <a:t>Moisture content </a:t>
                      </a:r>
                      <a:r>
                        <a:rPr lang="pl-PL" sz="900">
                          <a:effectLst/>
                        </a:rPr>
                        <a:t>(%)</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15 7.5</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15 15</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30 15</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900">
                          <a:effectLst/>
                        </a:rPr>
                        <a:t>30 30</a:t>
                      </a:r>
                      <a:endParaRPr lang="pl-PL" sz="1200">
                        <a:effectLst/>
                        <a:latin typeface="DejaVu Sans Condensed"/>
                        <a:ea typeface="SimSun" panose="02010600030101010101" pitchFamily="2" charset="-122"/>
                        <a:cs typeface="DejaVu Sans Condensed"/>
                      </a:endParaRPr>
                    </a:p>
                  </a:txBody>
                  <a:tcPr marL="68580" marR="68580" marT="0" marB="0" anchor="ctr"/>
                </a:tc>
              </a:tr>
              <a:tr h="0">
                <a:tc>
                  <a:txBody>
                    <a:bodyPr/>
                    <a:lstStyle/>
                    <a:p>
                      <a:pPr algn="ctr">
                        <a:lnSpc>
                          <a:spcPct val="150000"/>
                        </a:lnSpc>
                        <a:spcAft>
                          <a:spcPts val="0"/>
                        </a:spcAft>
                      </a:pPr>
                      <a:r>
                        <a:rPr lang="en-GB" sz="800">
                          <a:effectLst/>
                        </a:rPr>
                        <a:t>10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7.02 ± 0.35</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11.57 ± 0.26</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12.06 ± 0.80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20.74 ± 0.36</a:t>
                      </a:r>
                      <a:endParaRPr lang="pl-PL" sz="1200">
                        <a:effectLst/>
                        <a:latin typeface="DejaVu Sans Condensed"/>
                        <a:ea typeface="SimSun" panose="02010600030101010101" pitchFamily="2" charset="-122"/>
                        <a:cs typeface="DejaVu Sans Condensed"/>
                      </a:endParaRPr>
                    </a:p>
                  </a:txBody>
                  <a:tcPr marL="68580" marR="68580" marT="0" marB="0" anchor="ctr"/>
                </a:tc>
              </a:tr>
              <a:tr h="0">
                <a:tc>
                  <a:txBody>
                    <a:bodyPr/>
                    <a:lstStyle/>
                    <a:p>
                      <a:pPr algn="ctr">
                        <a:lnSpc>
                          <a:spcPct val="150000"/>
                        </a:lnSpc>
                        <a:spcAft>
                          <a:spcPts val="0"/>
                        </a:spcAft>
                      </a:pPr>
                      <a:r>
                        <a:rPr lang="en-GB" sz="800">
                          <a:effectLst/>
                        </a:rPr>
                        <a:t>20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7.40 ± 0.13</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11.77 ± 0.64</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12.36 ± 0.10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19.45 ± 0.52</a:t>
                      </a:r>
                      <a:endParaRPr lang="pl-PL" sz="1200">
                        <a:effectLst/>
                        <a:latin typeface="DejaVu Sans Condensed"/>
                        <a:ea typeface="SimSun" panose="02010600030101010101" pitchFamily="2" charset="-122"/>
                        <a:cs typeface="DejaVu Sans Condensed"/>
                      </a:endParaRPr>
                    </a:p>
                  </a:txBody>
                  <a:tcPr marL="68580" marR="68580" marT="0" marB="0" anchor="ctr"/>
                </a:tc>
              </a:tr>
              <a:tr h="0">
                <a:tc>
                  <a:txBody>
                    <a:bodyPr/>
                    <a:lstStyle/>
                    <a:p>
                      <a:pPr algn="ctr">
                        <a:lnSpc>
                          <a:spcPct val="150000"/>
                        </a:lnSpc>
                        <a:spcAft>
                          <a:spcPts val="0"/>
                        </a:spcAft>
                      </a:pPr>
                      <a:r>
                        <a:rPr lang="en-GB" sz="800">
                          <a:effectLst/>
                        </a:rPr>
                        <a:t>30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7.45 ± 0.53</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12.60 ± 0.11</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13.14 ± 0.35</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21.85 ± 1.04</a:t>
                      </a:r>
                      <a:endParaRPr lang="pl-PL" sz="1200">
                        <a:effectLst/>
                        <a:latin typeface="DejaVu Sans Condensed"/>
                        <a:ea typeface="SimSun" panose="02010600030101010101" pitchFamily="2" charset="-122"/>
                        <a:cs typeface="DejaVu Sans Condensed"/>
                      </a:endParaRPr>
                    </a:p>
                  </a:txBody>
                  <a:tcPr marL="68580" marR="68580" marT="0" marB="0" anchor="ctr"/>
                </a:tc>
              </a:tr>
              <a:tr h="0">
                <a:tc>
                  <a:txBody>
                    <a:bodyPr/>
                    <a:lstStyle/>
                    <a:p>
                      <a:pPr algn="ctr">
                        <a:lnSpc>
                          <a:spcPct val="150000"/>
                        </a:lnSpc>
                        <a:spcAft>
                          <a:spcPts val="0"/>
                        </a:spcAft>
                      </a:pPr>
                      <a:r>
                        <a:rPr lang="en-GB" sz="800">
                          <a:effectLst/>
                        </a:rPr>
                        <a:t>40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7.66 ± 0.73</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12.56 ± 0.84</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13.33 ± 0.62</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21.68 ± 0.60</a:t>
                      </a:r>
                      <a:endParaRPr lang="pl-PL" sz="1200">
                        <a:effectLst/>
                        <a:latin typeface="DejaVu Sans Condensed"/>
                        <a:ea typeface="SimSun" panose="02010600030101010101" pitchFamily="2" charset="-122"/>
                        <a:cs typeface="DejaVu Sans Condensed"/>
                      </a:endParaRPr>
                    </a:p>
                  </a:txBody>
                  <a:tcPr marL="68580" marR="68580" marT="0" marB="0" anchor="ctr"/>
                </a:tc>
              </a:tr>
              <a:tr h="0">
                <a:tc>
                  <a:txBody>
                    <a:bodyPr/>
                    <a:lstStyle/>
                    <a:p>
                      <a:pPr algn="ctr">
                        <a:lnSpc>
                          <a:spcPct val="150000"/>
                        </a:lnSpc>
                        <a:spcAft>
                          <a:spcPts val="0"/>
                        </a:spcAft>
                      </a:pPr>
                      <a:r>
                        <a:rPr lang="en-GB" sz="800">
                          <a:effectLst/>
                        </a:rPr>
                        <a:t>50</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7.29 ± 0.63</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12.23 ± 1.31</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a:effectLst/>
                        </a:rPr>
                        <a:t>13.66 ± 1.24</a:t>
                      </a:r>
                      <a:endParaRPr lang="pl-PL" sz="1200">
                        <a:effectLst/>
                        <a:latin typeface="DejaVu Sans Condensed"/>
                        <a:ea typeface="SimSun" panose="02010600030101010101" pitchFamily="2" charset="-122"/>
                        <a:cs typeface="DejaVu Sans Condensed"/>
                      </a:endParaRPr>
                    </a:p>
                  </a:txBody>
                  <a:tcPr marL="68580" marR="68580" marT="0" marB="0" anchor="ctr"/>
                </a:tc>
                <a:tc>
                  <a:txBody>
                    <a:bodyPr/>
                    <a:lstStyle/>
                    <a:p>
                      <a:pPr algn="ctr">
                        <a:lnSpc>
                          <a:spcPct val="150000"/>
                        </a:lnSpc>
                        <a:spcAft>
                          <a:spcPts val="0"/>
                        </a:spcAft>
                      </a:pPr>
                      <a:r>
                        <a:rPr lang="en-GB" sz="800" dirty="0">
                          <a:effectLst/>
                        </a:rPr>
                        <a:t>22.72 ± 1.82</a:t>
                      </a:r>
                      <a:endParaRPr lang="pl-PL" sz="1200" dirty="0">
                        <a:effectLst/>
                        <a:latin typeface="DejaVu Sans Condensed"/>
                        <a:ea typeface="SimSun" panose="02010600030101010101" pitchFamily="2" charset="-122"/>
                        <a:cs typeface="DejaVu Sans Condensed"/>
                      </a:endParaRPr>
                    </a:p>
                  </a:txBody>
                  <a:tcPr marL="68580" marR="68580" marT="0" marB="0" anchor="ctr"/>
                </a:tc>
              </a:tr>
            </a:tbl>
          </a:graphicData>
        </a:graphic>
      </p:graphicFrame>
      <p:sp>
        <p:nvSpPr>
          <p:cNvPr id="8" name="Rectangle 3"/>
          <p:cNvSpPr>
            <a:spLocks noChangeArrowheads="1"/>
          </p:cNvSpPr>
          <p:nvPr/>
        </p:nvSpPr>
        <p:spPr bwMode="auto">
          <a:xfrm>
            <a:off x="240983" y="4494014"/>
            <a:ext cx="603123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l-PL" sz="12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Table 4. Shear strength </a:t>
            </a:r>
            <a:r>
              <a:rPr kumimoji="0" lang="en-GB" altLang="pl-PL" sz="1200" b="0" i="1"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DejaVu Sans Condensed"/>
                <a:sym typeface="Symbol" panose="05050102010706020507" pitchFamily="18" charset="2"/>
              </a:rPr>
              <a:t></a:t>
            </a:r>
            <a:r>
              <a:rPr kumimoji="0" lang="en-GB" altLang="pl-PL" sz="1200" b="0" i="1" u="none" strike="noStrike" cap="none" normalizeH="0" baseline="-3000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max</a:t>
            </a:r>
            <a:r>
              <a:rPr kumimoji="0" lang="en-GB" altLang="pl-PL" sz="12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measured with </a:t>
            </a:r>
            <a:r>
              <a:rPr kumimoji="0" lang="en-GB" altLang="pl-PL" sz="12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Jenike</a:t>
            </a:r>
            <a:r>
              <a:rPr kumimoji="0" lang="en-GB" altLang="pl-PL" sz="12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shear tester.</a:t>
            </a:r>
            <a:endParaRPr kumimoji="0" lang="pl-PL" altLang="pl-PL" sz="600" b="0" i="1" u="none" strike="noStrike" cap="none" normalizeH="0" baseline="0" dirty="0" smtClean="0">
              <a:ln>
                <a:noFill/>
              </a:ln>
              <a:solidFill>
                <a:schemeClr val="tx1"/>
              </a:solidFill>
              <a:effectLst/>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200" b="0" i="1"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DejaVu Sans Condensed"/>
              <a:sym typeface="Symbol" panose="05050102010706020507" pitchFamily="18" charset="2"/>
            </a:endParaRPr>
          </a:p>
        </p:txBody>
      </p:sp>
      <p:sp>
        <p:nvSpPr>
          <p:cNvPr id="33"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3302433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78"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p:cNvSpPr txBox="1"/>
          <p:nvPr/>
        </p:nvSpPr>
        <p:spPr>
          <a:xfrm>
            <a:off x="539552" y="1968157"/>
            <a:ext cx="20162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CONCLUSION</a:t>
            </a:r>
            <a:endParaRPr lang="pl-PL" b="1" dirty="0">
              <a:solidFill>
                <a:srgbClr val="0099B1"/>
              </a:solidFill>
              <a:latin typeface="Arial" panose="020B0604020202020204" pitchFamily="34" charset="0"/>
              <a:cs typeface="Arial" panose="020B0604020202020204" pitchFamily="34" charset="0"/>
            </a:endParaRPr>
          </a:p>
        </p:txBody>
      </p:sp>
      <p:sp>
        <p:nvSpPr>
          <p:cNvPr id="2" name="Prostokąt 1"/>
          <p:cNvSpPr/>
          <p:nvPr/>
        </p:nvSpPr>
        <p:spPr>
          <a:xfrm>
            <a:off x="251520" y="2564904"/>
            <a:ext cx="8674089" cy="2031325"/>
          </a:xfrm>
          <a:prstGeom prst="rect">
            <a:avLst/>
          </a:prstGeom>
        </p:spPr>
        <p:txBody>
          <a:bodyPr wrap="square">
            <a:spAutoFit/>
          </a:bodyPr>
          <a:lstStyle/>
          <a:p>
            <a:pPr indent="457200" algn="just">
              <a:spcAft>
                <a:spcPts val="0"/>
              </a:spcAft>
            </a:pPr>
            <a:r>
              <a:rPr lang="en-GB" dirty="0">
                <a:ea typeface="Times New Roman" panose="02020603050405020304" pitchFamily="18" charset="0"/>
              </a:rPr>
              <a:t>Values of torque, strength and flowability parameters of examined materials were influenced by kind of material, moisture content and consolidation stress. The value of measured torque was influenced by the kind of biomass and the consolidation pressure. No significant influence of rotation speed was observed on the value of maximum torque. Significant differences in values of maximum torque were found for different kinds of biomass. </a:t>
            </a:r>
            <a:r>
              <a:rPr lang="en-US" dirty="0">
                <a:ea typeface="Times New Roman" panose="02020603050405020304" pitchFamily="18" charset="0"/>
              </a:rPr>
              <a:t>The equipment used could may also be useful in estimation of loads in screw conveyors used for transport of granular biomass. </a:t>
            </a:r>
            <a:endParaRPr lang="pl-PL" dirty="0">
              <a:ea typeface="Times New Roman" panose="02020603050405020304" pitchFamily="18" charset="0"/>
            </a:endParaRPr>
          </a:p>
        </p:txBody>
      </p:sp>
      <p:sp>
        <p:nvSpPr>
          <p:cNvPr id="8"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718202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541784" y="3717032"/>
            <a:ext cx="8062664" cy="2304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800" b="1" i="1" kern="1200" baseline="0">
                <a:solidFill>
                  <a:schemeClr val="bg1"/>
                </a:solidFill>
                <a:latin typeface="Arial" panose="020B0604020202020204" pitchFamily="34" charset="0"/>
                <a:ea typeface="+mj-ea"/>
                <a:cs typeface="Arial" panose="020B0604020202020204" pitchFamily="34" charset="0"/>
              </a:defRPr>
            </a:lvl1pPr>
          </a:lstStyle>
          <a:p>
            <a:pPr algn="ctr"/>
            <a:r>
              <a:rPr lang="pl-PL" sz="5000" dirty="0" smtClean="0"/>
              <a:t>DZIĘKUJĘ!</a:t>
            </a:r>
            <a:endParaRPr lang="pl-PL" sz="5000" dirty="0"/>
          </a:p>
        </p:txBody>
      </p:sp>
    </p:spTree>
    <p:extLst>
      <p:ext uri="{BB962C8B-B14F-4D97-AF65-F5344CB8AC3E}">
        <p14:creationId xmlns:p14="http://schemas.microsoft.com/office/powerpoint/2010/main" val="3110051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50" y="2529778"/>
            <a:ext cx="2485958" cy="1864469"/>
          </a:xfrm>
          <a:prstGeom prst="rect">
            <a:avLst/>
          </a:prstGeom>
        </p:spPr>
      </p:pic>
      <p:pic>
        <p:nvPicPr>
          <p:cNvPr id="11" name="Picture 2" descr="D:\Ilustracje\Białystok\Elektrociepłownia\Bale.JPG"/>
          <p:cNvPicPr>
            <a:picLocks noChangeAspect="1" noChangeArrowheads="1"/>
          </p:cNvPicPr>
          <p:nvPr/>
        </p:nvPicPr>
        <p:blipFill>
          <a:blip r:embed="rId3"/>
          <a:srcRect/>
          <a:stretch>
            <a:fillRect/>
          </a:stretch>
        </p:blipFill>
        <p:spPr bwMode="auto">
          <a:xfrm>
            <a:off x="357850" y="4581128"/>
            <a:ext cx="2171220" cy="1628415"/>
          </a:xfrm>
          <a:prstGeom prst="rect">
            <a:avLst/>
          </a:prstGeom>
          <a:noFill/>
        </p:spPr>
      </p:pic>
      <p:pic>
        <p:nvPicPr>
          <p:cNvPr id="12" name="Picture 2" descr="D:\Ilustracje\Białystok\Elektrociepłownia\Zrębki.JPG"/>
          <p:cNvPicPr>
            <a:picLocks noChangeAspect="1" noChangeArrowheads="1"/>
          </p:cNvPicPr>
          <p:nvPr/>
        </p:nvPicPr>
        <p:blipFill>
          <a:blip r:embed="rId4"/>
          <a:srcRect/>
          <a:stretch>
            <a:fillRect/>
          </a:stretch>
        </p:blipFill>
        <p:spPr bwMode="auto">
          <a:xfrm>
            <a:off x="2623881" y="4586436"/>
            <a:ext cx="2164143" cy="1623107"/>
          </a:xfrm>
          <a:prstGeom prst="rect">
            <a:avLst/>
          </a:prstGeom>
          <a:noFill/>
        </p:spPr>
      </p:pic>
      <p:pic>
        <p:nvPicPr>
          <p:cNvPr id="13" name="Picture 2" descr="D:\Ilustracje\Białystok\Elektrociepłownia\PB060306.JPG"/>
          <p:cNvPicPr>
            <a:picLocks noChangeAspect="1" noChangeArrowheads="1"/>
          </p:cNvPicPr>
          <p:nvPr/>
        </p:nvPicPr>
        <p:blipFill>
          <a:blip r:embed="rId5"/>
          <a:srcRect/>
          <a:stretch>
            <a:fillRect/>
          </a:stretch>
        </p:blipFill>
        <p:spPr bwMode="auto">
          <a:xfrm>
            <a:off x="5822424" y="4139549"/>
            <a:ext cx="2771328" cy="2078496"/>
          </a:xfrm>
          <a:prstGeom prst="rect">
            <a:avLst/>
          </a:prstGeom>
          <a:noFill/>
        </p:spPr>
      </p:pic>
      <p:pic>
        <p:nvPicPr>
          <p:cNvPr id="14" name="Picture 2" descr="D:\Ilustracje\Białystok\Elektrociepłownia\PB060305.JPG"/>
          <p:cNvPicPr>
            <a:picLocks noChangeAspect="1" noChangeArrowheads="1"/>
          </p:cNvPicPr>
          <p:nvPr/>
        </p:nvPicPr>
        <p:blipFill>
          <a:blip r:embed="rId6"/>
          <a:srcRect/>
          <a:stretch>
            <a:fillRect/>
          </a:stretch>
        </p:blipFill>
        <p:spPr bwMode="auto">
          <a:xfrm>
            <a:off x="4123703" y="1964959"/>
            <a:ext cx="2771328" cy="2078496"/>
          </a:xfrm>
          <a:prstGeom prst="rect">
            <a:avLst/>
          </a:prstGeom>
          <a:noFill/>
        </p:spPr>
      </p:pic>
      <p:pic>
        <p:nvPicPr>
          <p:cNvPr id="18" name="Obraz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9" name="Picture 2" descr="The National Centre for Research and Develop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5" name="Tytuł 1"/>
          <p:cNvSpPr txBox="1">
            <a:spLocks/>
          </p:cNvSpPr>
          <p:nvPr/>
        </p:nvSpPr>
        <p:spPr>
          <a:xfrm>
            <a:off x="441153" y="1412776"/>
            <a:ext cx="2330647" cy="502194"/>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2700" b="1" kern="1200">
                <a:solidFill>
                  <a:srgbClr val="0099B1"/>
                </a:solidFill>
                <a:latin typeface="Arial" panose="020B0604020202020204" pitchFamily="34" charset="0"/>
                <a:ea typeface="+mj-ea"/>
                <a:cs typeface="Arial" panose="020B0604020202020204" pitchFamily="34" charset="0"/>
              </a:defRPr>
            </a:lvl1pPr>
          </a:lstStyle>
          <a:p>
            <a:r>
              <a:rPr lang="pl-PL" sz="2400" smtClean="0"/>
              <a:t>BACKGROUND</a:t>
            </a:r>
            <a:endParaRPr lang="pl-PL" dirty="0"/>
          </a:p>
        </p:txBody>
      </p:sp>
      <p:sp>
        <p:nvSpPr>
          <p:cNvPr id="17"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1641401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92" y="2492896"/>
            <a:ext cx="3456384" cy="2592288"/>
          </a:xfrm>
          <a:prstGeom prst="rect">
            <a:avLst/>
          </a:prstGeom>
        </p:spPr>
      </p:pic>
      <p:pic>
        <p:nvPicPr>
          <p:cNvPr id="14" name="Obraz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920" y="1523029"/>
            <a:ext cx="2602256" cy="1951692"/>
          </a:xfrm>
          <a:prstGeom prst="rect">
            <a:avLst/>
          </a:prstGeom>
        </p:spPr>
      </p:pic>
      <p:pic>
        <p:nvPicPr>
          <p:cNvPr id="15" name="Obraz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1523423"/>
            <a:ext cx="2601731" cy="1951298"/>
          </a:xfrm>
          <a:prstGeom prst="rect">
            <a:avLst/>
          </a:prstGeom>
        </p:spPr>
      </p:pic>
      <p:pic>
        <p:nvPicPr>
          <p:cNvPr id="16" name="Obraz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978137"/>
            <a:ext cx="2569048" cy="1926786"/>
          </a:xfrm>
          <a:prstGeom prst="rect">
            <a:avLst/>
          </a:prstGeom>
        </p:spPr>
      </p:pic>
      <p:pic>
        <p:nvPicPr>
          <p:cNvPr id="17" name="Obraz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7185" y="4003094"/>
            <a:ext cx="2555776" cy="1916832"/>
          </a:xfrm>
          <a:prstGeom prst="rect">
            <a:avLst/>
          </a:prstGeom>
        </p:spPr>
      </p:pic>
      <p:sp>
        <p:nvSpPr>
          <p:cNvPr id="18" name="pole tekstowe 17"/>
          <p:cNvSpPr txBox="1"/>
          <p:nvPr/>
        </p:nvSpPr>
        <p:spPr>
          <a:xfrm>
            <a:off x="758636" y="5457418"/>
            <a:ext cx="2146934" cy="707886"/>
          </a:xfrm>
          <a:prstGeom prst="rect">
            <a:avLst/>
          </a:prstGeom>
          <a:noFill/>
        </p:spPr>
        <p:txBody>
          <a:bodyPr wrap="none" rtlCol="0">
            <a:spAutoFit/>
          </a:bodyPr>
          <a:lstStyle/>
          <a:p>
            <a:r>
              <a:rPr lang="en-GB" sz="2000" b="1" i="1" dirty="0" smtClean="0">
                <a:solidFill>
                  <a:srgbClr val="0099B1"/>
                </a:solidFill>
                <a:latin typeface="Arial" panose="020B0604020202020204" pitchFamily="34" charset="0"/>
                <a:cs typeface="Arial" panose="020B0604020202020204" pitchFamily="34" charset="0"/>
              </a:rPr>
              <a:t>Woodchips</a:t>
            </a:r>
            <a:r>
              <a:rPr lang="pl-PL" sz="2000" b="1" i="1" dirty="0" smtClean="0">
                <a:solidFill>
                  <a:srgbClr val="0099B1"/>
                </a:solidFill>
                <a:latin typeface="Arial" panose="020B0604020202020204" pitchFamily="34" charset="0"/>
                <a:cs typeface="Arial" panose="020B0604020202020204" pitchFamily="34" charset="0"/>
              </a:rPr>
              <a:t> 70%</a:t>
            </a:r>
          </a:p>
          <a:p>
            <a:r>
              <a:rPr lang="en-GB" sz="2000" b="1" i="1" dirty="0" smtClean="0">
                <a:solidFill>
                  <a:srgbClr val="0099B1"/>
                </a:solidFill>
                <a:latin typeface="Arial" panose="020B0604020202020204" pitchFamily="34" charset="0"/>
                <a:cs typeface="Arial" panose="020B0604020202020204" pitchFamily="34" charset="0"/>
              </a:rPr>
              <a:t>Snow</a:t>
            </a:r>
            <a:r>
              <a:rPr lang="pl-PL" sz="2000" b="1" i="1" dirty="0" smtClean="0">
                <a:solidFill>
                  <a:srgbClr val="0099B1"/>
                </a:solidFill>
                <a:latin typeface="Arial" panose="020B0604020202020204" pitchFamily="34" charset="0"/>
                <a:cs typeface="Arial" panose="020B0604020202020204" pitchFamily="34" charset="0"/>
              </a:rPr>
              <a:t>, </a:t>
            </a:r>
            <a:r>
              <a:rPr lang="pl-PL" sz="2000" b="1" i="1" dirty="0" err="1" smtClean="0">
                <a:solidFill>
                  <a:srgbClr val="0099B1"/>
                </a:solidFill>
                <a:latin typeface="Arial" panose="020B0604020202020204" pitchFamily="34" charset="0"/>
                <a:cs typeface="Arial" panose="020B0604020202020204" pitchFamily="34" charset="0"/>
              </a:rPr>
              <a:t>water</a:t>
            </a:r>
            <a:r>
              <a:rPr lang="pl-PL" sz="2000" b="1" i="1" dirty="0" smtClean="0">
                <a:solidFill>
                  <a:srgbClr val="0099B1"/>
                </a:solidFill>
                <a:latin typeface="Arial" panose="020B0604020202020204" pitchFamily="34" charset="0"/>
                <a:cs typeface="Arial" panose="020B0604020202020204" pitchFamily="34" charset="0"/>
              </a:rPr>
              <a:t> !!!!</a:t>
            </a:r>
            <a:endParaRPr lang="pl-PL" sz="2000" b="1" i="1" dirty="0">
              <a:solidFill>
                <a:srgbClr val="0099B1"/>
              </a:solidFill>
              <a:latin typeface="Arial" panose="020B0604020202020204" pitchFamily="34" charset="0"/>
              <a:cs typeface="Arial" panose="020B0604020202020204" pitchFamily="34" charset="0"/>
            </a:endParaRPr>
          </a:p>
        </p:txBody>
      </p:sp>
      <p:pic>
        <p:nvPicPr>
          <p:cNvPr id="20" name="Obraz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21" name="Picture 2" descr="The National Centre for Research and Develop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22" name="Tytuł 1"/>
          <p:cNvSpPr>
            <a:spLocks noGrp="1"/>
          </p:cNvSpPr>
          <p:nvPr>
            <p:ph type="title"/>
          </p:nvPr>
        </p:nvSpPr>
        <p:spPr>
          <a:xfrm>
            <a:off x="441153" y="1412776"/>
            <a:ext cx="2330647" cy="502194"/>
          </a:xfrm>
        </p:spPr>
        <p:txBody>
          <a:bodyPr>
            <a:normAutofit fontScale="90000"/>
          </a:bodyPr>
          <a:lstStyle>
            <a:lvl1pPr algn="l">
              <a:defRPr sz="2700" b="1">
                <a:solidFill>
                  <a:srgbClr val="0099B1"/>
                </a:solidFill>
                <a:latin typeface="Arial" panose="020B0604020202020204" pitchFamily="34" charset="0"/>
                <a:cs typeface="Arial" panose="020B0604020202020204" pitchFamily="34" charset="0"/>
              </a:defRPr>
            </a:lvl1pPr>
          </a:lstStyle>
          <a:p>
            <a:r>
              <a:rPr lang="pl-PL" sz="2400" dirty="0" smtClean="0"/>
              <a:t>BACKGROUND</a:t>
            </a:r>
            <a:endParaRPr lang="pl-PL" dirty="0"/>
          </a:p>
        </p:txBody>
      </p:sp>
      <p:sp>
        <p:nvSpPr>
          <p:cNvPr id="19"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3253123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p:cNvGrpSpPr/>
          <p:nvPr/>
        </p:nvGrpSpPr>
        <p:grpSpPr>
          <a:xfrm>
            <a:off x="297148" y="4305526"/>
            <a:ext cx="2772309" cy="1251294"/>
            <a:chOff x="4466602" y="3212976"/>
            <a:chExt cx="3702936" cy="1940460"/>
          </a:xfrm>
        </p:grpSpPr>
        <p:pic>
          <p:nvPicPr>
            <p:cNvPr id="8" name="Picture 2" descr="http://hamech.pl/galeria_produktow/ba534ecc3c54ec87c46533b5f12d3bc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6602" y="3212976"/>
              <a:ext cx="3552329" cy="1940460"/>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p:cNvSpPr txBox="1"/>
            <p:nvPr/>
          </p:nvSpPr>
          <p:spPr>
            <a:xfrm>
              <a:off x="6516216" y="4293096"/>
              <a:ext cx="1653322" cy="572746"/>
            </a:xfrm>
            <a:prstGeom prst="rect">
              <a:avLst/>
            </a:prstGeom>
            <a:noFill/>
          </p:spPr>
          <p:txBody>
            <a:bodyPr wrap="square" rtlCol="0">
              <a:spAutoFit/>
            </a:bodyPr>
            <a:lstStyle/>
            <a:p>
              <a:r>
                <a:rPr lang="pl-PL" dirty="0" smtClean="0"/>
                <a:t>Hamech.pl</a:t>
              </a:r>
              <a:endParaRPr lang="pl-PL" dirty="0"/>
            </a:p>
          </p:txBody>
        </p:sp>
      </p:grpSp>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269" y="2141159"/>
            <a:ext cx="2642433" cy="1981824"/>
          </a:xfrm>
          <a:prstGeom prst="rect">
            <a:avLst/>
          </a:prstGeom>
        </p:spPr>
      </p:pic>
      <p:sp>
        <p:nvSpPr>
          <p:cNvPr id="13" name="Strzałka w prawo 12"/>
          <p:cNvSpPr/>
          <p:nvPr/>
        </p:nvSpPr>
        <p:spPr>
          <a:xfrm>
            <a:off x="3429497" y="2941819"/>
            <a:ext cx="720080"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4869657" y="2418627"/>
            <a:ext cx="4248472" cy="1569660"/>
          </a:xfrm>
          <a:prstGeom prst="rect">
            <a:avLst/>
          </a:prstGeom>
        </p:spPr>
        <p:txBody>
          <a:bodyPr wrap="square">
            <a:spAutoFit/>
          </a:bodyPr>
          <a:lstStyle/>
          <a:p>
            <a:r>
              <a:rPr lang="en-GB" sz="1600" dirty="0" smtClean="0">
                <a:latin typeface="Arial" panose="020B0604020202020204" pitchFamily="34" charset="0"/>
                <a:cs typeface="Arial" panose="020B0604020202020204" pitchFamily="34" charset="0"/>
              </a:rPr>
              <a:t>Designer and Users needs:</a:t>
            </a:r>
          </a:p>
          <a:p>
            <a:r>
              <a:rPr lang="en-GB" sz="1600" dirty="0" smtClean="0">
                <a:latin typeface="Arial" panose="020B0604020202020204" pitchFamily="34" charset="0"/>
                <a:cs typeface="Arial" panose="020B0604020202020204" pitchFamily="34" charset="0"/>
              </a:rPr>
              <a:t>Rapid determination</a:t>
            </a:r>
            <a:r>
              <a:rPr lang="pl-PL" sz="1600" dirty="0" smtClean="0">
                <a:latin typeface="Arial" panose="020B0604020202020204" pitchFamily="34" charset="0"/>
                <a:cs typeface="Arial" panose="020B0604020202020204" pitchFamily="34" charset="0"/>
              </a:rPr>
              <a:t> of</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err="1" smtClean="0">
                <a:latin typeface="Arial" panose="020B0604020202020204" pitchFamily="34" charset="0"/>
                <a:cs typeface="Arial" panose="020B0604020202020204" pitchFamily="34" charset="0"/>
              </a:rPr>
              <a:t>Moisture</a:t>
            </a:r>
            <a:r>
              <a:rPr lang="pl-PL" sz="1600" dirty="0" smtClean="0">
                <a:latin typeface="Arial" panose="020B0604020202020204" pitchFamily="34" charset="0"/>
                <a:cs typeface="Arial" panose="020B0604020202020204" pitchFamily="34" charset="0"/>
              </a:rPr>
              <a:t> </a:t>
            </a:r>
            <a:r>
              <a:rPr lang="pl-PL" sz="1600" dirty="0" err="1" smtClean="0">
                <a:latin typeface="Arial" panose="020B0604020202020204" pitchFamily="34" charset="0"/>
                <a:cs typeface="Arial" panose="020B0604020202020204" pitchFamily="34" charset="0"/>
              </a:rPr>
              <a:t>content</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err="1" smtClean="0">
                <a:latin typeface="Arial" panose="020B0604020202020204" pitchFamily="34" charset="0"/>
                <a:cs typeface="Arial" panose="020B0604020202020204" pitchFamily="34" charset="0"/>
              </a:rPr>
              <a:t>Density</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smtClean="0">
                <a:latin typeface="Arial" panose="020B0604020202020204" pitchFamily="34" charset="0"/>
                <a:cs typeface="Arial" panose="020B0604020202020204" pitchFamily="34" charset="0"/>
              </a:rPr>
              <a:t>Storage </a:t>
            </a:r>
            <a:r>
              <a:rPr lang="pl-PL" sz="1600" dirty="0" err="1" smtClean="0">
                <a:latin typeface="Arial" panose="020B0604020202020204" pitchFamily="34" charset="0"/>
                <a:cs typeface="Arial" panose="020B0604020202020204" pitchFamily="34" charset="0"/>
              </a:rPr>
              <a:t>problems</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err="1" smtClean="0">
                <a:latin typeface="Arial" panose="020B0604020202020204" pitchFamily="34" charset="0"/>
                <a:cs typeface="Arial" panose="020B0604020202020204" pitchFamily="34" charset="0"/>
              </a:rPr>
              <a:t>Problems</a:t>
            </a:r>
            <a:r>
              <a:rPr lang="pl-PL" sz="1600" dirty="0" smtClean="0">
                <a:latin typeface="Arial" panose="020B0604020202020204" pitchFamily="34" charset="0"/>
                <a:cs typeface="Arial" panose="020B0604020202020204" pitchFamily="34" charset="0"/>
              </a:rPr>
              <a:t> with </a:t>
            </a:r>
            <a:r>
              <a:rPr lang="pl-PL" sz="1600" dirty="0" err="1" smtClean="0">
                <a:latin typeface="Arial" panose="020B0604020202020204" pitchFamily="34" charset="0"/>
                <a:cs typeface="Arial" panose="020B0604020202020204" pitchFamily="34" charset="0"/>
              </a:rPr>
              <a:t>emptying</a:t>
            </a:r>
            <a:r>
              <a:rPr lang="en-GB" sz="1600" dirty="0" smtClean="0">
                <a:latin typeface="Arial" panose="020B0604020202020204" pitchFamily="34" charset="0"/>
                <a:cs typeface="Arial" panose="020B0604020202020204" pitchFamily="34" charset="0"/>
              </a:rPr>
              <a:t> </a:t>
            </a:r>
            <a:endParaRPr lang="en-GB" sz="1600" dirty="0"/>
          </a:p>
        </p:txBody>
      </p:sp>
      <p:sp>
        <p:nvSpPr>
          <p:cNvPr id="15" name="Strzałka w dół 14"/>
          <p:cNvSpPr/>
          <p:nvPr/>
        </p:nvSpPr>
        <p:spPr>
          <a:xfrm>
            <a:off x="5973738" y="4228125"/>
            <a:ext cx="720080" cy="569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5145646" y="4817369"/>
            <a:ext cx="2594706" cy="369332"/>
          </a:xfrm>
          <a:prstGeom prst="rect">
            <a:avLst/>
          </a:prstGeom>
          <a:noFill/>
        </p:spPr>
        <p:txBody>
          <a:bodyPr wrap="square" rtlCol="0">
            <a:spAutoFit/>
          </a:bodyPr>
          <a:lstStyle/>
          <a:p>
            <a:r>
              <a:rPr lang="pl-PL" b="1" dirty="0" err="1" smtClean="0">
                <a:latin typeface="Arial Black" panose="020B0A04020102020204" pitchFamily="34" charset="0"/>
              </a:rPr>
              <a:t>Biomass</a:t>
            </a:r>
            <a:r>
              <a:rPr lang="pl-PL" b="1" dirty="0" smtClean="0">
                <a:latin typeface="Arial Black" panose="020B0A04020102020204" pitchFamily="34" charset="0"/>
              </a:rPr>
              <a:t> </a:t>
            </a:r>
            <a:r>
              <a:rPr lang="pl-PL" b="1" dirty="0" err="1" smtClean="0">
                <a:latin typeface="Arial Black" panose="020B0A04020102020204" pitchFamily="34" charset="0"/>
              </a:rPr>
              <a:t>Valuation</a:t>
            </a:r>
            <a:endParaRPr lang="en-GB" b="1" dirty="0">
              <a:latin typeface="Arial Black" panose="020B0A04020102020204" pitchFamily="34" charset="0"/>
            </a:endParaRPr>
          </a:p>
        </p:txBody>
      </p:sp>
      <p:sp>
        <p:nvSpPr>
          <p:cNvPr id="17" name="pole tekstowe 16"/>
          <p:cNvSpPr txBox="1"/>
          <p:nvPr/>
        </p:nvSpPr>
        <p:spPr>
          <a:xfrm>
            <a:off x="3066029" y="1484784"/>
            <a:ext cx="6251425" cy="923330"/>
          </a:xfrm>
          <a:prstGeom prst="rect">
            <a:avLst/>
          </a:prstGeom>
          <a:noFill/>
        </p:spPr>
        <p:txBody>
          <a:bodyPr wrap="square" rtlCol="0">
            <a:spAutoFit/>
          </a:bodyPr>
          <a:lstStyle/>
          <a:p>
            <a:r>
              <a:rPr lang="pl-PL" b="1" dirty="0">
                <a:latin typeface="Arial" panose="020B0604020202020204" pitchFamily="34" charset="0"/>
                <a:cs typeface="Arial" panose="020B0604020202020204" pitchFamily="34" charset="0"/>
              </a:rPr>
              <a:t>TERMALL Sp. z o.o. </a:t>
            </a:r>
            <a:endParaRPr lang="pl-PL" b="1" dirty="0" smtClean="0">
              <a:latin typeface="Arial" panose="020B0604020202020204" pitchFamily="34" charset="0"/>
              <a:cs typeface="Arial" panose="020B0604020202020204" pitchFamily="34" charset="0"/>
            </a:endParaRPr>
          </a:p>
          <a:p>
            <a:r>
              <a:rPr lang="pl-PL" b="1" dirty="0" smtClean="0">
                <a:latin typeface="Arial" panose="020B0604020202020204" pitchFamily="34" charset="0"/>
                <a:cs typeface="Arial" panose="020B0604020202020204" pitchFamily="34" charset="0"/>
              </a:rPr>
              <a:t>INSTITUTE of AGROPHYSICS, </a:t>
            </a:r>
          </a:p>
          <a:p>
            <a:r>
              <a:rPr lang="pl-PL" b="1" dirty="0" smtClean="0">
                <a:latin typeface="Arial" panose="020B0604020202020204" pitchFamily="34" charset="0"/>
                <a:cs typeface="Arial" panose="020B0604020202020204" pitchFamily="34" charset="0"/>
              </a:rPr>
              <a:t>POLISH ACADEMY of SCIENCES</a:t>
            </a:r>
            <a:endParaRPr lang="pl-PL" b="1" dirty="0">
              <a:latin typeface="Arial" panose="020B0604020202020204" pitchFamily="34" charset="0"/>
              <a:cs typeface="Arial" panose="020B0604020202020204" pitchFamily="34" charset="0"/>
            </a:endParaRPr>
          </a:p>
        </p:txBody>
      </p:sp>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21" name="Picture 2" descr="The National Centre for Research and Develop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8" name="Tytuł 1"/>
          <p:cNvSpPr>
            <a:spLocks noGrp="1"/>
          </p:cNvSpPr>
          <p:nvPr>
            <p:ph type="title"/>
          </p:nvPr>
        </p:nvSpPr>
        <p:spPr>
          <a:xfrm>
            <a:off x="441153" y="1412776"/>
            <a:ext cx="2330647" cy="502194"/>
          </a:xfrm>
        </p:spPr>
        <p:txBody>
          <a:bodyPr>
            <a:normAutofit fontScale="90000"/>
          </a:bodyPr>
          <a:lstStyle>
            <a:lvl1pPr algn="l">
              <a:defRPr sz="2700" b="1">
                <a:solidFill>
                  <a:srgbClr val="0099B1"/>
                </a:solidFill>
                <a:latin typeface="Arial" panose="020B0604020202020204" pitchFamily="34" charset="0"/>
                <a:cs typeface="Arial" panose="020B0604020202020204" pitchFamily="34" charset="0"/>
              </a:defRPr>
            </a:lvl1pPr>
          </a:lstStyle>
          <a:p>
            <a:r>
              <a:rPr lang="pl-PL" sz="2400" dirty="0" smtClean="0"/>
              <a:t>BACKGROUND</a:t>
            </a:r>
            <a:endParaRPr lang="pl-PL" dirty="0"/>
          </a:p>
        </p:txBody>
      </p:sp>
      <p:sp>
        <p:nvSpPr>
          <p:cNvPr id="19"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2302304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p:cNvPicPr>
            <a:picLocks noChangeAspect="1"/>
          </p:cNvPicPr>
          <p:nvPr/>
        </p:nvPicPr>
        <p:blipFill rotWithShape="1">
          <a:blip r:embed="rId2" cstate="print">
            <a:extLst>
              <a:ext uri="{28A0092B-C50C-407E-A947-70E740481C1C}">
                <a14:useLocalDpi xmlns:a14="http://schemas.microsoft.com/office/drawing/2010/main" val="0"/>
              </a:ext>
            </a:extLst>
          </a:blip>
          <a:srcRect t="22145" r="6474" b="5472"/>
          <a:stretch/>
        </p:blipFill>
        <p:spPr>
          <a:xfrm>
            <a:off x="3977644" y="1227965"/>
            <a:ext cx="2525615" cy="2822746"/>
          </a:xfrm>
          <a:prstGeom prst="rect">
            <a:avLst/>
          </a:prstGeom>
        </p:spPr>
      </p:pic>
      <p:pic>
        <p:nvPicPr>
          <p:cNvPr id="17" name="Obraz 16"/>
          <p:cNvPicPr>
            <a:picLocks noChangeAspect="1"/>
          </p:cNvPicPr>
          <p:nvPr/>
        </p:nvPicPr>
        <p:blipFill rotWithShape="1">
          <a:blip r:embed="rId3" cstate="print">
            <a:extLst>
              <a:ext uri="{28A0092B-C50C-407E-A947-70E740481C1C}">
                <a14:useLocalDpi xmlns:a14="http://schemas.microsoft.com/office/drawing/2010/main" val="0"/>
              </a:ext>
            </a:extLst>
          </a:blip>
          <a:srcRect t="23103" b="32282"/>
          <a:stretch/>
        </p:blipFill>
        <p:spPr>
          <a:xfrm>
            <a:off x="65312" y="4463981"/>
            <a:ext cx="2908372" cy="1784844"/>
          </a:xfrm>
          <a:prstGeom prst="rect">
            <a:avLst/>
          </a:prstGeom>
        </p:spPr>
      </p:pic>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390" y="3995756"/>
            <a:ext cx="1638128" cy="2253069"/>
          </a:xfrm>
          <a:prstGeom prst="rect">
            <a:avLst/>
          </a:prstGeom>
        </p:spPr>
      </p:pic>
      <p:pic>
        <p:nvPicPr>
          <p:cNvPr id="2" name="Obraz 1"/>
          <p:cNvPicPr>
            <a:picLocks noChangeAspect="1"/>
          </p:cNvPicPr>
          <p:nvPr/>
        </p:nvPicPr>
        <p:blipFill rotWithShape="1">
          <a:blip r:embed="rId5">
            <a:extLst>
              <a:ext uri="{28A0092B-C50C-407E-A947-70E740481C1C}">
                <a14:useLocalDpi xmlns:a14="http://schemas.microsoft.com/office/drawing/2010/main" val="0"/>
              </a:ext>
            </a:extLst>
          </a:blip>
          <a:srcRect l="21055" t="2949" r="42850" b="2683"/>
          <a:stretch/>
        </p:blipFill>
        <p:spPr>
          <a:xfrm>
            <a:off x="5004048" y="3974984"/>
            <a:ext cx="1728192" cy="2304257"/>
          </a:xfrm>
          <a:prstGeom prst="rect">
            <a:avLst/>
          </a:prstGeom>
        </p:spPr>
      </p:pic>
      <p:pic>
        <p:nvPicPr>
          <p:cNvPr id="3" name="Obraz 2"/>
          <p:cNvPicPr>
            <a:picLocks noChangeAspect="1"/>
          </p:cNvPicPr>
          <p:nvPr/>
        </p:nvPicPr>
        <p:blipFill rotWithShape="1">
          <a:blip r:embed="rId6">
            <a:extLst>
              <a:ext uri="{28A0092B-C50C-407E-A947-70E740481C1C}">
                <a14:useLocalDpi xmlns:a14="http://schemas.microsoft.com/office/drawing/2010/main" val="0"/>
              </a:ext>
            </a:extLst>
          </a:blip>
          <a:srcRect l="21651" t="6763" r="46850" b="3675"/>
          <a:stretch/>
        </p:blipFill>
        <p:spPr>
          <a:xfrm>
            <a:off x="7020272" y="3881222"/>
            <a:ext cx="1656184" cy="2401467"/>
          </a:xfrm>
          <a:prstGeom prst="rect">
            <a:avLst/>
          </a:prstGeom>
        </p:spPr>
      </p:pic>
      <p:pic>
        <p:nvPicPr>
          <p:cNvPr id="13" name="Obraz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9" name="Obraz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115" y="2091707"/>
            <a:ext cx="843668" cy="2050902"/>
          </a:xfrm>
          <a:prstGeom prst="rect">
            <a:avLst/>
          </a:prstGeom>
        </p:spPr>
      </p:pic>
      <p:pic>
        <p:nvPicPr>
          <p:cNvPr id="20" name="Obraz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8489" y="2042016"/>
            <a:ext cx="1938235" cy="1813482"/>
          </a:xfrm>
          <a:prstGeom prst="rect">
            <a:avLst/>
          </a:prstGeom>
        </p:spPr>
      </p:pic>
      <p:pic>
        <p:nvPicPr>
          <p:cNvPr id="21" name="Obraz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9069" y="1320875"/>
            <a:ext cx="1487347" cy="2478912"/>
          </a:xfrm>
          <a:prstGeom prst="rect">
            <a:avLst/>
          </a:prstGeom>
        </p:spPr>
      </p:pic>
      <p:sp>
        <p:nvSpPr>
          <p:cNvPr id="22" name="Tytuł 1"/>
          <p:cNvSpPr>
            <a:spLocks noGrp="1"/>
          </p:cNvSpPr>
          <p:nvPr>
            <p:ph type="title"/>
          </p:nvPr>
        </p:nvSpPr>
        <p:spPr>
          <a:xfrm>
            <a:off x="371144" y="1320875"/>
            <a:ext cx="2330647" cy="502194"/>
          </a:xfrm>
        </p:spPr>
        <p:txBody>
          <a:bodyPr>
            <a:normAutofit/>
          </a:bodyPr>
          <a:lstStyle>
            <a:lvl1pPr algn="l">
              <a:defRPr sz="2700" b="1">
                <a:solidFill>
                  <a:srgbClr val="0099B1"/>
                </a:solidFill>
                <a:latin typeface="Arial" panose="020B0604020202020204" pitchFamily="34" charset="0"/>
                <a:cs typeface="Arial" panose="020B0604020202020204" pitchFamily="34" charset="0"/>
              </a:defRPr>
            </a:lvl1pPr>
          </a:lstStyle>
          <a:p>
            <a:r>
              <a:rPr lang="pl-PL" sz="2400" dirty="0" smtClean="0"/>
              <a:t>VANE TESTER</a:t>
            </a:r>
            <a:endParaRPr lang="pl-PL" dirty="0"/>
          </a:p>
        </p:txBody>
      </p:sp>
      <p:sp>
        <p:nvSpPr>
          <p:cNvPr id="23"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3181931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22" name="pole tekstowe 21"/>
          <p:cNvSpPr txBox="1"/>
          <p:nvPr/>
        </p:nvSpPr>
        <p:spPr>
          <a:xfrm>
            <a:off x="610856" y="1601261"/>
            <a:ext cx="2881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MEASURING DEVICE</a:t>
            </a:r>
            <a:endParaRPr lang="pl-PL" b="1" dirty="0">
              <a:solidFill>
                <a:srgbClr val="0099B1"/>
              </a:solidFill>
              <a:latin typeface="Arial" panose="020B0604020202020204" pitchFamily="34" charset="0"/>
              <a:cs typeface="Arial" panose="020B0604020202020204" pitchFamily="34" charset="0"/>
            </a:endParaRPr>
          </a:p>
        </p:txBody>
      </p:sp>
      <p:graphicFrame>
        <p:nvGraphicFramePr>
          <p:cNvPr id="23" name="Obiekt 22"/>
          <p:cNvGraphicFramePr>
            <a:graphicFrameLocks noChangeAspect="1"/>
          </p:cNvGraphicFramePr>
          <p:nvPr>
            <p:extLst>
              <p:ext uri="{D42A27DB-BD31-4B8C-83A1-F6EECF244321}">
                <p14:modId xmlns:p14="http://schemas.microsoft.com/office/powerpoint/2010/main" val="2616417618"/>
              </p:ext>
            </p:extLst>
          </p:nvPr>
        </p:nvGraphicFramePr>
        <p:xfrm>
          <a:off x="981571" y="2276872"/>
          <a:ext cx="2585641" cy="3701016"/>
        </p:xfrm>
        <a:graphic>
          <a:graphicData uri="http://schemas.openxmlformats.org/presentationml/2006/ole">
            <mc:AlternateContent xmlns:mc="http://schemas.openxmlformats.org/markup-compatibility/2006">
              <mc:Choice xmlns:v="urn:schemas-microsoft-com:vml" Requires="v">
                <p:oleObj spid="_x0000_s4272" name="Unknown" r:id="rId5" imgW="5986416" imgH="8572770" progId="CorelDRAW.Graphic.14">
                  <p:embed/>
                </p:oleObj>
              </mc:Choice>
              <mc:Fallback>
                <p:oleObj name="Unknown" r:id="rId5" imgW="5986416" imgH="8572770" progId="CorelDRAW.Graphic.1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571" y="2276872"/>
                        <a:ext cx="2585641" cy="3701016"/>
                      </a:xfrm>
                      <a:prstGeom prst="rect">
                        <a:avLst/>
                      </a:prstGeom>
                      <a:noFill/>
                      <a:extLst/>
                    </p:spPr>
                  </p:pic>
                </p:oleObj>
              </mc:Fallback>
            </mc:AlternateContent>
          </a:graphicData>
        </a:graphic>
      </p:graphicFrame>
      <p:graphicFrame>
        <p:nvGraphicFramePr>
          <p:cNvPr id="24" name="Obiekt 23"/>
          <p:cNvGraphicFramePr>
            <a:graphicFrameLocks noChangeAspect="1"/>
          </p:cNvGraphicFramePr>
          <p:nvPr>
            <p:extLst>
              <p:ext uri="{D42A27DB-BD31-4B8C-83A1-F6EECF244321}">
                <p14:modId xmlns:p14="http://schemas.microsoft.com/office/powerpoint/2010/main" val="3317549125"/>
              </p:ext>
            </p:extLst>
          </p:nvPr>
        </p:nvGraphicFramePr>
        <p:xfrm>
          <a:off x="4644008" y="2636912"/>
          <a:ext cx="3851895" cy="3150347"/>
        </p:xfrm>
        <a:graphic>
          <a:graphicData uri="http://schemas.openxmlformats.org/presentationml/2006/ole">
            <mc:AlternateContent xmlns:mc="http://schemas.openxmlformats.org/markup-compatibility/2006">
              <mc:Choice xmlns:v="urn:schemas-microsoft-com:vml" Requires="v">
                <p:oleObj spid="_x0000_s4273" name="Unknown" r:id="rId7" imgW="4080628" imgH="3334155" progId="CorelDRAW.Graphic.14">
                  <p:embed/>
                </p:oleObj>
              </mc:Choice>
              <mc:Fallback>
                <p:oleObj name="Unknown" r:id="rId7" imgW="4080628" imgH="3334155" progId="CorelDRAW.Graphic.1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2636912"/>
                        <a:ext cx="3851895" cy="3150347"/>
                      </a:xfrm>
                      <a:prstGeom prst="rect">
                        <a:avLst/>
                      </a:prstGeom>
                      <a:noFill/>
                      <a:extLst/>
                    </p:spPr>
                  </p:pic>
                </p:oleObj>
              </mc:Fallback>
            </mc:AlternateContent>
          </a:graphicData>
        </a:graphic>
      </p:graphicFrame>
      <p:sp>
        <p:nvSpPr>
          <p:cNvPr id="9"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778041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26319" y="23488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4" name="Rectangle 4"/>
          <p:cNvSpPr>
            <a:spLocks noChangeArrowheads="1"/>
          </p:cNvSpPr>
          <p:nvPr/>
        </p:nvSpPr>
        <p:spPr bwMode="auto">
          <a:xfrm>
            <a:off x="4932040" y="27495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p:cNvSpPr txBox="1"/>
          <p:nvPr/>
        </p:nvSpPr>
        <p:spPr>
          <a:xfrm>
            <a:off x="146383" y="1268760"/>
            <a:ext cx="2016928"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EXPERIMENTS</a:t>
            </a:r>
            <a:endParaRPr lang="pl-PL" b="1" dirty="0">
              <a:solidFill>
                <a:srgbClr val="0099B1"/>
              </a:solidFill>
              <a:latin typeface="Arial" panose="020B0604020202020204" pitchFamily="34" charset="0"/>
              <a:cs typeface="Arial" panose="020B0604020202020204" pitchFamily="34" charset="0"/>
            </a:endParaRPr>
          </a:p>
        </p:txBody>
      </p:sp>
      <p:sp>
        <p:nvSpPr>
          <p:cNvPr id="8" name="Prostokąt 7"/>
          <p:cNvSpPr/>
          <p:nvPr/>
        </p:nvSpPr>
        <p:spPr>
          <a:xfrm>
            <a:off x="331179" y="3476326"/>
            <a:ext cx="6578018" cy="1077218"/>
          </a:xfrm>
          <a:prstGeom prst="rect">
            <a:avLst/>
          </a:prstGeom>
        </p:spPr>
        <p:txBody>
          <a:bodyPr wrap="square">
            <a:spAutoFit/>
          </a:bodyPr>
          <a:lstStyle/>
          <a:p>
            <a:r>
              <a:rPr lang="en-GB" sz="1600" dirty="0">
                <a:ea typeface="Times New Roman" panose="02020603050405020304" pitchFamily="18" charset="0"/>
                <a:cs typeface="Arial" panose="020B0604020202020204" pitchFamily="34" charset="0"/>
              </a:rPr>
              <a:t>Tests </a:t>
            </a:r>
            <a:r>
              <a:rPr lang="pl-PL" sz="1600" dirty="0" smtClean="0">
                <a:ea typeface="Times New Roman" panose="02020603050405020304" pitchFamily="18" charset="0"/>
                <a:cs typeface="Arial" panose="020B0604020202020204" pitchFamily="34" charset="0"/>
              </a:rPr>
              <a:t>in </a:t>
            </a:r>
            <a:r>
              <a:rPr lang="pl-PL" sz="1600" b="1" dirty="0" err="1" smtClean="0">
                <a:ea typeface="Times New Roman" panose="02020603050405020304" pitchFamily="18" charset="0"/>
                <a:cs typeface="Arial" panose="020B0604020202020204" pitchFamily="34" charset="0"/>
              </a:rPr>
              <a:t>Vane</a:t>
            </a:r>
            <a:r>
              <a:rPr lang="pl-PL" sz="1600" b="1" dirty="0" smtClean="0">
                <a:ea typeface="Times New Roman" panose="02020603050405020304" pitchFamily="18" charset="0"/>
                <a:cs typeface="Arial" panose="020B0604020202020204" pitchFamily="34" charset="0"/>
              </a:rPr>
              <a:t> Tester </a:t>
            </a:r>
            <a:r>
              <a:rPr lang="en-GB" sz="1600" dirty="0" smtClean="0">
                <a:ea typeface="Times New Roman" panose="02020603050405020304" pitchFamily="18" charset="0"/>
                <a:cs typeface="Arial" panose="020B0604020202020204" pitchFamily="34" charset="0"/>
              </a:rPr>
              <a:t>were </a:t>
            </a:r>
            <a:r>
              <a:rPr lang="en-GB" sz="1600" dirty="0">
                <a:ea typeface="Times New Roman" panose="02020603050405020304" pitchFamily="18" charset="0"/>
                <a:cs typeface="Arial" panose="020B0604020202020204" pitchFamily="34" charset="0"/>
              </a:rPr>
              <a:t>conducted under 4 levels of consolidation </a:t>
            </a:r>
            <a:r>
              <a:rPr lang="en-GB" sz="1600" dirty="0" smtClean="0">
                <a:ea typeface="Times New Roman" panose="02020603050405020304" pitchFamily="18" charset="0"/>
                <a:cs typeface="Arial" panose="020B0604020202020204" pitchFamily="34" charset="0"/>
              </a:rPr>
              <a:t>pressure</a:t>
            </a:r>
            <a:endParaRPr lang="pl-PL" sz="1600" dirty="0" smtClean="0">
              <a:ea typeface="Times New Roman" panose="02020603050405020304" pitchFamily="18" charset="0"/>
              <a:cs typeface="Arial" panose="020B0604020202020204" pitchFamily="34" charset="0"/>
            </a:endParaRPr>
          </a:p>
          <a:p>
            <a:r>
              <a:rPr lang="en-GB" sz="1600" dirty="0" smtClean="0">
                <a:ea typeface="Times New Roman" panose="02020603050405020304" pitchFamily="18" charset="0"/>
                <a:cs typeface="Arial" panose="020B0604020202020204" pitchFamily="34" charset="0"/>
              </a:rPr>
              <a:t> </a:t>
            </a:r>
            <a:r>
              <a:rPr lang="en-GB" sz="1600" dirty="0">
                <a:ea typeface="Times New Roman" panose="02020603050405020304" pitchFamily="18" charset="0"/>
                <a:cs typeface="Arial" panose="020B0604020202020204" pitchFamily="34" charset="0"/>
              </a:rPr>
              <a:t>5, 10, 20 and 30 </a:t>
            </a:r>
            <a:r>
              <a:rPr lang="en-GB" sz="1600" dirty="0" err="1" smtClean="0">
                <a:ea typeface="Times New Roman" panose="02020603050405020304" pitchFamily="18" charset="0"/>
                <a:cs typeface="Arial" panose="020B0604020202020204" pitchFamily="34" charset="0"/>
              </a:rPr>
              <a:t>kPa</a:t>
            </a:r>
            <a:r>
              <a:rPr lang="en-GB" sz="1600" dirty="0" smtClean="0">
                <a:ea typeface="Times New Roman" panose="02020603050405020304" pitchFamily="18" charset="0"/>
                <a:cs typeface="Arial" panose="020B0604020202020204" pitchFamily="34" charset="0"/>
              </a:rPr>
              <a:t>,</a:t>
            </a:r>
            <a:endParaRPr lang="pl-PL" sz="1600" dirty="0" smtClean="0">
              <a:ea typeface="Times New Roman" panose="02020603050405020304" pitchFamily="18" charset="0"/>
              <a:cs typeface="Arial" panose="020B0604020202020204" pitchFamily="34" charset="0"/>
            </a:endParaRPr>
          </a:p>
          <a:p>
            <a:r>
              <a:rPr lang="en-GB" sz="1600" dirty="0" smtClean="0">
                <a:ea typeface="Times New Roman" panose="02020603050405020304" pitchFamily="18" charset="0"/>
                <a:cs typeface="Arial" panose="020B0604020202020204" pitchFamily="34" charset="0"/>
              </a:rPr>
              <a:t>for </a:t>
            </a:r>
            <a:r>
              <a:rPr lang="en-GB" sz="1600" dirty="0">
                <a:ea typeface="Times New Roman" panose="02020603050405020304" pitchFamily="18" charset="0"/>
                <a:cs typeface="Arial" panose="020B0604020202020204" pitchFamily="34" charset="0"/>
              </a:rPr>
              <a:t>4 rotation rates 3, 6, 9 and 13 rpm. </a:t>
            </a:r>
            <a:endParaRPr lang="pl-PL" sz="1600" dirty="0" smtClean="0">
              <a:ea typeface="Times New Roman" panose="02020603050405020304" pitchFamily="18" charset="0"/>
              <a:cs typeface="Arial" panose="020B0604020202020204" pitchFamily="34" charset="0"/>
            </a:endParaRPr>
          </a:p>
          <a:p>
            <a:r>
              <a:rPr lang="pl-PL" sz="1600" dirty="0" err="1" smtClean="0">
                <a:cs typeface="Arial" panose="020B0604020202020204" pitchFamily="34" charset="0"/>
              </a:rPr>
              <a:t>Moisture</a:t>
            </a:r>
            <a:r>
              <a:rPr lang="pl-PL" sz="1600" dirty="0" smtClean="0">
                <a:cs typeface="Arial" panose="020B0604020202020204" pitchFamily="34" charset="0"/>
              </a:rPr>
              <a:t> </a:t>
            </a:r>
            <a:r>
              <a:rPr lang="pl-PL" sz="1600" dirty="0" err="1" smtClean="0">
                <a:cs typeface="Arial" panose="020B0604020202020204" pitchFamily="34" charset="0"/>
              </a:rPr>
              <a:t>content</a:t>
            </a:r>
            <a:r>
              <a:rPr lang="pl-PL" sz="1600" dirty="0" smtClean="0">
                <a:cs typeface="Arial" panose="020B0604020202020204" pitchFamily="34" charset="0"/>
              </a:rPr>
              <a:t> 10% - 60%</a:t>
            </a:r>
            <a:endParaRPr lang="pl-PL" sz="1600" dirty="0">
              <a:cs typeface="Arial" panose="020B0604020202020204" pitchFamily="34" charset="0"/>
            </a:endParaRPr>
          </a:p>
        </p:txBody>
      </p:sp>
      <p:sp>
        <p:nvSpPr>
          <p:cNvPr id="6" name="Prostokąt 5"/>
          <p:cNvSpPr/>
          <p:nvPr/>
        </p:nvSpPr>
        <p:spPr>
          <a:xfrm>
            <a:off x="230311" y="1638092"/>
            <a:ext cx="8640960" cy="1815882"/>
          </a:xfrm>
          <a:prstGeom prst="rect">
            <a:avLst/>
          </a:prstGeom>
        </p:spPr>
        <p:txBody>
          <a:bodyPr wrap="square">
            <a:spAutoFit/>
          </a:bodyPr>
          <a:lstStyle/>
          <a:p>
            <a:pPr marL="285750" indent="-285750">
              <a:buFont typeface="Arial" panose="020B0604020202020204" pitchFamily="34" charset="0"/>
              <a:buChar char="•"/>
            </a:pPr>
            <a:r>
              <a:rPr lang="en-US" sz="1600" dirty="0" smtClean="0">
                <a:ea typeface="Times New Roman" panose="02020603050405020304" pitchFamily="18" charset="0"/>
              </a:rPr>
              <a:t>210 </a:t>
            </a:r>
            <a:r>
              <a:rPr lang="en-US" sz="1600" dirty="0">
                <a:ea typeface="Times New Roman" panose="02020603050405020304" pitchFamily="18" charset="0"/>
              </a:rPr>
              <a:t>mm in diameter direct shear tester (</a:t>
            </a:r>
            <a:r>
              <a:rPr lang="en-US" sz="1600" dirty="0" err="1">
                <a:ea typeface="Times New Roman" panose="02020603050405020304" pitchFamily="18" charset="0"/>
              </a:rPr>
              <a:t>Jenike</a:t>
            </a:r>
            <a:r>
              <a:rPr lang="en-US" sz="1600" dirty="0">
                <a:ea typeface="Times New Roman" panose="02020603050405020304" pitchFamily="18" charset="0"/>
              </a:rPr>
              <a:t> box) and standard ring shear tester </a:t>
            </a:r>
            <a:r>
              <a:rPr lang="en-US" sz="1600" dirty="0" smtClean="0">
                <a:ea typeface="Times New Roman" panose="02020603050405020304" pitchFamily="18" charset="0"/>
              </a:rPr>
              <a:t>RST-01</a:t>
            </a:r>
            <a:r>
              <a:rPr lang="pl-PL" sz="1600" dirty="0" smtClean="0">
                <a:ea typeface="Times New Roman" panose="02020603050405020304" pitchFamily="18" charset="0"/>
              </a:rPr>
              <a:t>.</a:t>
            </a:r>
          </a:p>
          <a:p>
            <a:pPr marL="285750" indent="-285750">
              <a:buFont typeface="Arial" panose="020B0604020202020204" pitchFamily="34" charset="0"/>
              <a:buChar char="•"/>
            </a:pPr>
            <a:endParaRPr lang="pl-PL" sz="1600" dirty="0" smtClean="0">
              <a:ea typeface="Times New Roman" panose="02020603050405020304" pitchFamily="18" charset="0"/>
            </a:endParaRPr>
          </a:p>
          <a:p>
            <a:pPr marL="285750" indent="-285750">
              <a:buFont typeface="Arial" panose="020B0604020202020204" pitchFamily="34" charset="0"/>
              <a:buChar char="•"/>
            </a:pPr>
            <a:r>
              <a:rPr lang="pl-PL" sz="1600" dirty="0" smtClean="0">
                <a:ea typeface="Times New Roman" panose="02020603050405020304" pitchFamily="18" charset="0"/>
              </a:rPr>
              <a:t>T</a:t>
            </a:r>
            <a:r>
              <a:rPr lang="en-GB" sz="1600" dirty="0" smtClean="0">
                <a:ea typeface="Times New Roman" panose="02020603050405020304" pitchFamily="18" charset="0"/>
              </a:rPr>
              <a:t>he </a:t>
            </a:r>
            <a:r>
              <a:rPr lang="en-GB" sz="1600" dirty="0">
                <a:ea typeface="Times New Roman" panose="02020603050405020304" pitchFamily="18" charset="0"/>
              </a:rPr>
              <a:t>tests in </a:t>
            </a:r>
            <a:r>
              <a:rPr lang="en-US" sz="1600" dirty="0">
                <a:ea typeface="Times New Roman" panose="02020603050405020304" pitchFamily="18" charset="0"/>
              </a:rPr>
              <a:t>J</a:t>
            </a:r>
            <a:r>
              <a:rPr lang="en-GB" sz="1600" dirty="0" err="1">
                <a:ea typeface="Times New Roman" panose="02020603050405020304" pitchFamily="18" charset="0"/>
              </a:rPr>
              <a:t>enike</a:t>
            </a:r>
            <a:r>
              <a:rPr lang="en-GB" sz="1600" dirty="0">
                <a:ea typeface="Times New Roman" panose="02020603050405020304" pitchFamily="18" charset="0"/>
              </a:rPr>
              <a:t> tester followed Eurocode 1 (2006) procedure for consolidation reference stresses </a:t>
            </a:r>
            <a:r>
              <a:rPr lang="en-GB" sz="1600" i="1" dirty="0" err="1">
                <a:latin typeface="Symbol" panose="05050102010706020507" pitchFamily="18" charset="2"/>
                <a:ea typeface="Times New Roman" panose="02020603050405020304" pitchFamily="18" charset="0"/>
              </a:rPr>
              <a:t>s</a:t>
            </a:r>
            <a:r>
              <a:rPr lang="en-GB" sz="1600" i="1" baseline="-25000" dirty="0" err="1">
                <a:ea typeface="Times New Roman" panose="02020603050405020304" pitchFamily="18" charset="0"/>
              </a:rPr>
              <a:t>r</a:t>
            </a:r>
            <a:r>
              <a:rPr lang="en-GB" sz="1600" dirty="0">
                <a:ea typeface="Times New Roman" panose="02020603050405020304" pitchFamily="18" charset="0"/>
              </a:rPr>
              <a:t> of 15 and 30 </a:t>
            </a:r>
            <a:r>
              <a:rPr lang="en-GB" sz="1600" dirty="0" err="1">
                <a:ea typeface="Times New Roman" panose="02020603050405020304" pitchFamily="18" charset="0"/>
              </a:rPr>
              <a:t>kPa</a:t>
            </a:r>
            <a:r>
              <a:rPr lang="en-GB" sz="1600" dirty="0">
                <a:ea typeface="Times New Roman" panose="02020603050405020304" pitchFamily="18" charset="0"/>
              </a:rPr>
              <a:t> and speed of shearing </a:t>
            </a:r>
            <a:r>
              <a:rPr lang="en-GB" sz="1600" i="1" dirty="0">
                <a:ea typeface="Times New Roman" panose="02020603050405020304" pitchFamily="18" charset="0"/>
              </a:rPr>
              <a:t>V </a:t>
            </a:r>
            <a:r>
              <a:rPr lang="en-GB" sz="1600" dirty="0">
                <a:ea typeface="Times New Roman" panose="02020603050405020304" pitchFamily="18" charset="0"/>
              </a:rPr>
              <a:t>of</a:t>
            </a:r>
            <a:r>
              <a:rPr lang="en-GB" sz="1600" i="1" dirty="0">
                <a:ea typeface="Times New Roman" panose="02020603050405020304" pitchFamily="18" charset="0"/>
              </a:rPr>
              <a:t> </a:t>
            </a:r>
            <a:r>
              <a:rPr lang="en-GB" sz="1600" dirty="0">
                <a:ea typeface="Times New Roman" panose="02020603050405020304" pitchFamily="18" charset="0"/>
              </a:rPr>
              <a:t>0.17 mm·s</a:t>
            </a:r>
            <a:r>
              <a:rPr lang="en-GB" sz="1600" baseline="30000" dirty="0">
                <a:ea typeface="Times New Roman" panose="02020603050405020304" pitchFamily="18" charset="0"/>
              </a:rPr>
              <a:t>-1</a:t>
            </a:r>
            <a:r>
              <a:rPr lang="en-GB" sz="1600" dirty="0">
                <a:ea typeface="Times New Roman" panose="02020603050405020304" pitchFamily="18" charset="0"/>
              </a:rPr>
              <a:t>. </a:t>
            </a:r>
            <a:endParaRPr lang="pl-PL" sz="1600" dirty="0" smtClean="0">
              <a:ea typeface="Times New Roman" panose="02020603050405020304" pitchFamily="18" charset="0"/>
            </a:endParaRPr>
          </a:p>
          <a:p>
            <a:pPr marL="285750" indent="-285750">
              <a:buFont typeface="Arial" panose="020B0604020202020204" pitchFamily="34" charset="0"/>
              <a:buChar char="•"/>
            </a:pPr>
            <a:endParaRPr lang="pl-PL" sz="1600" dirty="0" smtClean="0">
              <a:ea typeface="Times New Roman" panose="02020603050405020304" pitchFamily="18" charset="0"/>
            </a:endParaRPr>
          </a:p>
          <a:p>
            <a:pPr marL="285750" indent="-285750">
              <a:buFont typeface="Arial" panose="020B0604020202020204" pitchFamily="34" charset="0"/>
              <a:buChar char="•"/>
            </a:pPr>
            <a:r>
              <a:rPr lang="en-US" sz="1600" dirty="0" smtClean="0">
                <a:ea typeface="Times New Roman" panose="02020603050405020304" pitchFamily="18" charset="0"/>
              </a:rPr>
              <a:t>Ring </a:t>
            </a:r>
            <a:r>
              <a:rPr lang="en-US" sz="1600" dirty="0">
                <a:ea typeface="Times New Roman" panose="02020603050405020304" pitchFamily="18" charset="0"/>
              </a:rPr>
              <a:t>shear testing was conducted using a Schulze annular shear cell of 195 mm outer diameter. Tests were performed for 10 and 20 </a:t>
            </a:r>
            <a:r>
              <a:rPr lang="en-US" sz="1600" dirty="0" err="1">
                <a:ea typeface="Times New Roman" panose="02020603050405020304" pitchFamily="18" charset="0"/>
              </a:rPr>
              <a:t>kPa</a:t>
            </a:r>
            <a:r>
              <a:rPr lang="en-US" sz="1600" dirty="0">
                <a:ea typeface="Times New Roman" panose="02020603050405020304" pitchFamily="18" charset="0"/>
              </a:rPr>
              <a:t> pre-shear. </a:t>
            </a:r>
            <a:endParaRPr lang="pl-PL" sz="1600" dirty="0" smtClean="0">
              <a:ea typeface="Times New Roman" panose="02020603050405020304" pitchFamily="18" charset="0"/>
            </a:endParaRPr>
          </a:p>
        </p:txBody>
      </p:sp>
      <p:pic>
        <p:nvPicPr>
          <p:cNvPr id="20" name="Obraz 1" descr="C:\Users\mstasiak\Documents\GRANT PBS BIOENMECH\BADANIA\zdjęcia materiałów\trociny sosnowe\trociny sosnowe 2.jpg"/>
          <p:cNvPicPr>
            <a:picLocks noChangeArrowheads="1"/>
          </p:cNvPicPr>
          <p:nvPr/>
        </p:nvPicPr>
        <p:blipFill>
          <a:blip r:embed="rId4">
            <a:extLst>
              <a:ext uri="{28A0092B-C50C-407E-A947-70E740481C1C}">
                <a14:useLocalDpi xmlns:a14="http://schemas.microsoft.com/office/drawing/2010/main" val="0"/>
              </a:ext>
            </a:extLst>
          </a:blip>
          <a:srcRect l="23889" r="18706"/>
          <a:stretch>
            <a:fillRect/>
          </a:stretch>
        </p:blipFill>
        <p:spPr bwMode="auto">
          <a:xfrm>
            <a:off x="755576" y="4557581"/>
            <a:ext cx="1622264" cy="16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0"/>
          <p:cNvPicPr>
            <a:picLocks noChangeAspect="1"/>
          </p:cNvPicPr>
          <p:nvPr/>
        </p:nvPicPr>
        <p:blipFill>
          <a:blip r:embed="rId5"/>
          <a:stretch>
            <a:fillRect/>
          </a:stretch>
        </p:blipFill>
        <p:spPr>
          <a:xfrm>
            <a:off x="2688406" y="4581419"/>
            <a:ext cx="1650349" cy="1650349"/>
          </a:xfrm>
          <a:prstGeom prst="rect">
            <a:avLst/>
          </a:prstGeom>
        </p:spPr>
      </p:pic>
      <p:pic>
        <p:nvPicPr>
          <p:cNvPr id="22" name="Obraz 21"/>
          <p:cNvPicPr>
            <a:picLocks noChangeAspect="1"/>
          </p:cNvPicPr>
          <p:nvPr/>
        </p:nvPicPr>
        <p:blipFill>
          <a:blip r:embed="rId6"/>
          <a:stretch>
            <a:fillRect/>
          </a:stretch>
        </p:blipFill>
        <p:spPr>
          <a:xfrm>
            <a:off x="4754395" y="4581419"/>
            <a:ext cx="1655893" cy="1655893"/>
          </a:xfrm>
          <a:prstGeom prst="rect">
            <a:avLst/>
          </a:prstGeom>
        </p:spPr>
      </p:pic>
      <p:pic>
        <p:nvPicPr>
          <p:cNvPr id="23" name="Obraz 22"/>
          <p:cNvPicPr>
            <a:picLocks noChangeAspect="1"/>
          </p:cNvPicPr>
          <p:nvPr/>
        </p:nvPicPr>
        <p:blipFill>
          <a:blip r:embed="rId7"/>
          <a:stretch>
            <a:fillRect/>
          </a:stretch>
        </p:blipFill>
        <p:spPr>
          <a:xfrm>
            <a:off x="6825928" y="4581419"/>
            <a:ext cx="1650349" cy="1650349"/>
          </a:xfrm>
          <a:prstGeom prst="rect">
            <a:avLst/>
          </a:prstGeom>
        </p:spPr>
      </p:pic>
      <p:sp>
        <p:nvSpPr>
          <p:cNvPr id="24" name="Prostokąt 23"/>
          <p:cNvSpPr/>
          <p:nvPr/>
        </p:nvSpPr>
        <p:spPr>
          <a:xfrm>
            <a:off x="4005673" y="4239627"/>
            <a:ext cx="1090235" cy="369332"/>
          </a:xfrm>
          <a:prstGeom prst="rect">
            <a:avLst/>
          </a:prstGeom>
        </p:spPr>
        <p:txBody>
          <a:bodyPr wrap="none">
            <a:spAutoFit/>
          </a:bodyPr>
          <a:lstStyle/>
          <a:p>
            <a:r>
              <a:rPr lang="pl-PL" b="1" dirty="0" smtClean="0">
                <a:latin typeface="Calibri" panose="020F0502020204030204" pitchFamily="34" charset="0"/>
              </a:rPr>
              <a:t>Materials</a:t>
            </a:r>
            <a:endParaRPr lang="pl-PL" b="1" dirty="0">
              <a:latin typeface="Calibri" panose="020F0502020204030204" pitchFamily="34" charset="0"/>
            </a:endParaRPr>
          </a:p>
        </p:txBody>
      </p:sp>
      <p:sp>
        <p:nvSpPr>
          <p:cNvPr id="25" name="Prostokąt 24"/>
          <p:cNvSpPr/>
          <p:nvPr/>
        </p:nvSpPr>
        <p:spPr>
          <a:xfrm>
            <a:off x="894700" y="6140580"/>
            <a:ext cx="991362" cy="369332"/>
          </a:xfrm>
          <a:prstGeom prst="rect">
            <a:avLst/>
          </a:prstGeom>
        </p:spPr>
        <p:txBody>
          <a:bodyPr wrap="none">
            <a:spAutoFit/>
          </a:bodyPr>
          <a:lstStyle/>
          <a:p>
            <a:r>
              <a:rPr lang="pl-PL" b="1" dirty="0" err="1" smtClean="0">
                <a:latin typeface="Calibri" panose="020F0502020204030204" pitchFamily="34" charset="0"/>
              </a:rPr>
              <a:t>Sawdust</a:t>
            </a:r>
            <a:endParaRPr lang="pl-PL" b="1" dirty="0">
              <a:latin typeface="Calibri" panose="020F0502020204030204" pitchFamily="34" charset="0"/>
            </a:endParaRPr>
          </a:p>
        </p:txBody>
      </p:sp>
      <p:sp>
        <p:nvSpPr>
          <p:cNvPr id="26" name="Prostokąt 25"/>
          <p:cNvSpPr/>
          <p:nvPr/>
        </p:nvSpPr>
        <p:spPr>
          <a:xfrm>
            <a:off x="2749610" y="6140580"/>
            <a:ext cx="1130374" cy="369332"/>
          </a:xfrm>
          <a:prstGeom prst="rect">
            <a:avLst/>
          </a:prstGeom>
        </p:spPr>
        <p:txBody>
          <a:bodyPr wrap="none">
            <a:spAutoFit/>
          </a:bodyPr>
          <a:lstStyle/>
          <a:p>
            <a:r>
              <a:rPr lang="pl-PL" b="1" dirty="0" err="1" smtClean="0">
                <a:latin typeface="Calibri" panose="020F0502020204030204" pitchFamily="34" charset="0"/>
              </a:rPr>
              <a:t>Shavings</a:t>
            </a:r>
            <a:r>
              <a:rPr lang="pl-PL" b="1" dirty="0" smtClean="0">
                <a:latin typeface="Calibri" panose="020F0502020204030204" pitchFamily="34" charset="0"/>
              </a:rPr>
              <a:t> I</a:t>
            </a:r>
            <a:endParaRPr lang="pl-PL" b="1" dirty="0">
              <a:latin typeface="Calibri" panose="020F0502020204030204" pitchFamily="34" charset="0"/>
            </a:endParaRPr>
          </a:p>
        </p:txBody>
      </p:sp>
      <p:sp>
        <p:nvSpPr>
          <p:cNvPr id="27" name="Prostokąt 26"/>
          <p:cNvSpPr/>
          <p:nvPr/>
        </p:nvSpPr>
        <p:spPr>
          <a:xfrm>
            <a:off x="4927157" y="6156012"/>
            <a:ext cx="1191288" cy="369332"/>
          </a:xfrm>
          <a:prstGeom prst="rect">
            <a:avLst/>
          </a:prstGeom>
        </p:spPr>
        <p:txBody>
          <a:bodyPr wrap="none">
            <a:spAutoFit/>
          </a:bodyPr>
          <a:lstStyle/>
          <a:p>
            <a:r>
              <a:rPr lang="pl-PL" b="1" dirty="0" err="1" smtClean="0">
                <a:latin typeface="Calibri" panose="020F0502020204030204" pitchFamily="34" charset="0"/>
              </a:rPr>
              <a:t>Shavings</a:t>
            </a:r>
            <a:r>
              <a:rPr lang="pl-PL" b="1" dirty="0" smtClean="0">
                <a:latin typeface="Calibri" panose="020F0502020204030204" pitchFamily="34" charset="0"/>
              </a:rPr>
              <a:t> II</a:t>
            </a:r>
            <a:endParaRPr lang="pl-PL" b="1" dirty="0">
              <a:latin typeface="Calibri" panose="020F0502020204030204" pitchFamily="34" charset="0"/>
            </a:endParaRPr>
          </a:p>
        </p:txBody>
      </p:sp>
      <p:sp>
        <p:nvSpPr>
          <p:cNvPr id="28" name="Prostokąt 27"/>
          <p:cNvSpPr/>
          <p:nvPr/>
        </p:nvSpPr>
        <p:spPr>
          <a:xfrm>
            <a:off x="7357273" y="6156012"/>
            <a:ext cx="725968" cy="369332"/>
          </a:xfrm>
          <a:prstGeom prst="rect">
            <a:avLst/>
          </a:prstGeom>
        </p:spPr>
        <p:txBody>
          <a:bodyPr wrap="none">
            <a:spAutoFit/>
          </a:bodyPr>
          <a:lstStyle/>
          <a:p>
            <a:r>
              <a:rPr lang="pl-PL" b="1" dirty="0" err="1" smtClean="0">
                <a:latin typeface="Calibri" panose="020F0502020204030204" pitchFamily="34" charset="0"/>
              </a:rPr>
              <a:t>Pellet</a:t>
            </a:r>
            <a:endParaRPr lang="pl-PL" b="1" dirty="0">
              <a:latin typeface="Calibri" panose="020F0502020204030204" pitchFamily="34" charset="0"/>
            </a:endParaRPr>
          </a:p>
        </p:txBody>
      </p:sp>
      <p:sp>
        <p:nvSpPr>
          <p:cNvPr id="29"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1822764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169640" y="1268760"/>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9" name="Picture 2" descr="The National Centre for Research and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iekt 13"/>
          <p:cNvGraphicFramePr>
            <a:graphicFrameLocks noChangeAspect="1"/>
          </p:cNvGraphicFramePr>
          <p:nvPr>
            <p:extLst>
              <p:ext uri="{D42A27DB-BD31-4B8C-83A1-F6EECF244321}">
                <p14:modId xmlns:p14="http://schemas.microsoft.com/office/powerpoint/2010/main" val="3982245716"/>
              </p:ext>
            </p:extLst>
          </p:nvPr>
        </p:nvGraphicFramePr>
        <p:xfrm>
          <a:off x="815895" y="1628800"/>
          <a:ext cx="2376264" cy="1723956"/>
        </p:xfrm>
        <a:graphic>
          <a:graphicData uri="http://schemas.openxmlformats.org/presentationml/2006/ole">
            <mc:AlternateContent xmlns:mc="http://schemas.openxmlformats.org/markup-compatibility/2006">
              <mc:Choice xmlns:v="urn:schemas-microsoft-com:vml" Requires="v">
                <p:oleObj spid="_x0000_s5281" name="Graph" r:id="rId5" imgW="1941716" imgH="1406457" progId="STATISTICA.Graph">
                  <p:embed/>
                </p:oleObj>
              </mc:Choice>
              <mc:Fallback>
                <p:oleObj name="Graph" r:id="rId5" imgW="1941716" imgH="1406457" progId="STATISTICA.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95" y="1628800"/>
                        <a:ext cx="2376264" cy="1723956"/>
                      </a:xfrm>
                      <a:prstGeom prst="rect">
                        <a:avLst/>
                      </a:prstGeom>
                      <a:noFill/>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2075847487"/>
              </p:ext>
            </p:extLst>
          </p:nvPr>
        </p:nvGraphicFramePr>
        <p:xfrm>
          <a:off x="3192159" y="1628800"/>
          <a:ext cx="2291600" cy="1723956"/>
        </p:xfrm>
        <a:graphic>
          <a:graphicData uri="http://schemas.openxmlformats.org/presentationml/2006/ole">
            <mc:AlternateContent xmlns:mc="http://schemas.openxmlformats.org/markup-compatibility/2006">
              <mc:Choice xmlns:v="urn:schemas-microsoft-com:vml" Requires="v">
                <p:oleObj spid="_x0000_s5282" name="Graph" r:id="rId7" imgW="2078943" imgH="1562370" progId="STATISTICA.Graph">
                  <p:embed/>
                </p:oleObj>
              </mc:Choice>
              <mc:Fallback>
                <p:oleObj name="Graph" r:id="rId7" imgW="2078943" imgH="1562370" progId="STATISTICA.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2159" y="1628800"/>
                        <a:ext cx="2291600" cy="1723956"/>
                      </a:xfrm>
                      <a:prstGeom prst="rect">
                        <a:avLst/>
                      </a:prstGeom>
                      <a:noFill/>
                    </p:spPr>
                  </p:pic>
                </p:oleObj>
              </mc:Fallback>
            </mc:AlternateContent>
          </a:graphicData>
        </a:graphic>
      </p:graphicFrame>
      <p:graphicFrame>
        <p:nvGraphicFramePr>
          <p:cNvPr id="20" name="Obiekt 19"/>
          <p:cNvGraphicFramePr>
            <a:graphicFrameLocks noChangeAspect="1"/>
          </p:cNvGraphicFramePr>
          <p:nvPr>
            <p:extLst>
              <p:ext uri="{D42A27DB-BD31-4B8C-83A1-F6EECF244321}">
                <p14:modId xmlns:p14="http://schemas.microsoft.com/office/powerpoint/2010/main" val="738732552"/>
              </p:ext>
            </p:extLst>
          </p:nvPr>
        </p:nvGraphicFramePr>
        <p:xfrm>
          <a:off x="5729776" y="1628801"/>
          <a:ext cx="2298608" cy="1723956"/>
        </p:xfrm>
        <a:graphic>
          <a:graphicData uri="http://schemas.openxmlformats.org/presentationml/2006/ole">
            <mc:AlternateContent xmlns:mc="http://schemas.openxmlformats.org/markup-compatibility/2006">
              <mc:Choice xmlns:v="urn:schemas-microsoft-com:vml" Requires="v">
                <p:oleObj spid="_x0000_s5283" name="Graph" r:id="rId9" imgW="2055171" imgH="1542374" progId="STATISTICA.Graph">
                  <p:embed/>
                </p:oleObj>
              </mc:Choice>
              <mc:Fallback>
                <p:oleObj name="Graph" r:id="rId9" imgW="2055171" imgH="1542374" progId="STATISTICA.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9776" y="1628801"/>
                        <a:ext cx="2298608" cy="1723956"/>
                      </a:xfrm>
                      <a:prstGeom prst="rect">
                        <a:avLst/>
                      </a:prstGeom>
                      <a:noFill/>
                    </p:spPr>
                  </p:pic>
                </p:oleObj>
              </mc:Fallback>
            </mc:AlternateContent>
          </a:graphicData>
        </a:graphic>
      </p:graphicFrame>
      <p:sp>
        <p:nvSpPr>
          <p:cNvPr id="21" name="Prostokąt 20"/>
          <p:cNvSpPr/>
          <p:nvPr/>
        </p:nvSpPr>
        <p:spPr>
          <a:xfrm>
            <a:off x="169641" y="3356992"/>
            <a:ext cx="8794848" cy="369332"/>
          </a:xfrm>
          <a:prstGeom prst="rect">
            <a:avLst/>
          </a:prstGeom>
        </p:spPr>
        <p:txBody>
          <a:bodyPr wrap="square">
            <a:spAutoFit/>
          </a:bodyPr>
          <a:lstStyle/>
          <a:p>
            <a:r>
              <a:rPr lang="en-GB" dirty="0">
                <a:latin typeface="+mn-lt"/>
                <a:ea typeface="Times New Roman" panose="02020603050405020304" pitchFamily="18" charset="0"/>
              </a:rPr>
              <a:t>Typical experimental results obtained for pine sawdust and pellet in ring shear tester.</a:t>
            </a:r>
            <a:endParaRPr lang="pl-PL" dirty="0">
              <a:latin typeface="+mn-lt"/>
            </a:endParaRPr>
          </a:p>
        </p:txBody>
      </p:sp>
      <p:graphicFrame>
        <p:nvGraphicFramePr>
          <p:cNvPr id="22" name="Obiekt 21"/>
          <p:cNvGraphicFramePr>
            <a:graphicFrameLocks noChangeAspect="1"/>
          </p:cNvGraphicFramePr>
          <p:nvPr>
            <p:extLst>
              <p:ext uri="{D42A27DB-BD31-4B8C-83A1-F6EECF244321}">
                <p14:modId xmlns:p14="http://schemas.microsoft.com/office/powerpoint/2010/main" val="7061918"/>
              </p:ext>
            </p:extLst>
          </p:nvPr>
        </p:nvGraphicFramePr>
        <p:xfrm>
          <a:off x="191126" y="4025142"/>
          <a:ext cx="2345206" cy="1599621"/>
        </p:xfrm>
        <a:graphic>
          <a:graphicData uri="http://schemas.openxmlformats.org/presentationml/2006/ole">
            <mc:AlternateContent xmlns:mc="http://schemas.openxmlformats.org/markup-compatibility/2006">
              <mc:Choice xmlns:v="urn:schemas-microsoft-com:vml" Requires="v">
                <p:oleObj spid="_x0000_s5284" name="Graph" r:id="rId11" imgW="1647811" imgH="1123815" progId="STATISTICA.Graph">
                  <p:embed/>
                </p:oleObj>
              </mc:Choice>
              <mc:Fallback>
                <p:oleObj name="Graph" r:id="rId11" imgW="1647811" imgH="1123815" progId="STATISTICA.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126" y="4025142"/>
                        <a:ext cx="2345206" cy="1599621"/>
                      </a:xfrm>
                      <a:prstGeom prst="rect">
                        <a:avLst/>
                      </a:prstGeom>
                      <a:noFill/>
                    </p:spPr>
                  </p:pic>
                </p:oleObj>
              </mc:Fallback>
            </mc:AlternateContent>
          </a:graphicData>
        </a:graphic>
      </p:graphicFrame>
      <p:graphicFrame>
        <p:nvGraphicFramePr>
          <p:cNvPr id="23" name="Obiekt 22"/>
          <p:cNvGraphicFramePr>
            <a:graphicFrameLocks noChangeAspect="1"/>
          </p:cNvGraphicFramePr>
          <p:nvPr>
            <p:extLst>
              <p:ext uri="{D42A27DB-BD31-4B8C-83A1-F6EECF244321}">
                <p14:modId xmlns:p14="http://schemas.microsoft.com/office/powerpoint/2010/main" val="228380876"/>
              </p:ext>
            </p:extLst>
          </p:nvPr>
        </p:nvGraphicFramePr>
        <p:xfrm>
          <a:off x="3086821" y="4027802"/>
          <a:ext cx="2559514" cy="1596961"/>
        </p:xfrm>
        <a:graphic>
          <a:graphicData uri="http://schemas.openxmlformats.org/presentationml/2006/ole">
            <mc:AlternateContent xmlns:mc="http://schemas.openxmlformats.org/markup-compatibility/2006">
              <mc:Choice xmlns:v="urn:schemas-microsoft-com:vml" Requires="v">
                <p:oleObj spid="_x0000_s5285" name="Graph" r:id="rId13" imgW="1674014" imgH="1044643" progId="STATISTICA.Graph">
                  <p:embed/>
                </p:oleObj>
              </mc:Choice>
              <mc:Fallback>
                <p:oleObj name="Graph" r:id="rId13" imgW="1674014" imgH="1044643" progId="STATISTICA.Grap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6821" y="4027802"/>
                        <a:ext cx="2559514" cy="1596961"/>
                      </a:xfrm>
                      <a:prstGeom prst="rect">
                        <a:avLst/>
                      </a:prstGeom>
                      <a:noFill/>
                    </p:spPr>
                  </p:pic>
                </p:oleObj>
              </mc:Fallback>
            </mc:AlternateContent>
          </a:graphicData>
        </a:graphic>
      </p:graphicFrame>
      <p:graphicFrame>
        <p:nvGraphicFramePr>
          <p:cNvPr id="24" name="Obiekt 23"/>
          <p:cNvGraphicFramePr>
            <a:graphicFrameLocks noChangeAspect="1"/>
          </p:cNvGraphicFramePr>
          <p:nvPr>
            <p:extLst>
              <p:ext uri="{D42A27DB-BD31-4B8C-83A1-F6EECF244321}">
                <p14:modId xmlns:p14="http://schemas.microsoft.com/office/powerpoint/2010/main" val="103784180"/>
              </p:ext>
            </p:extLst>
          </p:nvPr>
        </p:nvGraphicFramePr>
        <p:xfrm>
          <a:off x="6012160" y="4040985"/>
          <a:ext cx="2526673" cy="1599620"/>
        </p:xfrm>
        <a:graphic>
          <a:graphicData uri="http://schemas.openxmlformats.org/presentationml/2006/ole">
            <mc:AlternateContent xmlns:mc="http://schemas.openxmlformats.org/markup-compatibility/2006">
              <mc:Choice xmlns:v="urn:schemas-microsoft-com:vml" Requires="v">
                <p:oleObj spid="_x0000_s5286" name="Graph" r:id="rId15" imgW="1319329" imgH="841172" progId="STATISTICA.Graph">
                  <p:embed/>
                </p:oleObj>
              </mc:Choice>
              <mc:Fallback>
                <p:oleObj name="Graph" r:id="rId15" imgW="1319329" imgH="841172" progId="STATISTICA.Graph">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2160" y="4040985"/>
                        <a:ext cx="2526673" cy="1599620"/>
                      </a:xfrm>
                      <a:prstGeom prst="rect">
                        <a:avLst/>
                      </a:prstGeom>
                      <a:noFill/>
                    </p:spPr>
                  </p:pic>
                </p:oleObj>
              </mc:Fallback>
            </mc:AlternateContent>
          </a:graphicData>
        </a:graphic>
      </p:graphicFrame>
      <p:sp>
        <p:nvSpPr>
          <p:cNvPr id="25" name="Prostokąt 24"/>
          <p:cNvSpPr/>
          <p:nvPr/>
        </p:nvSpPr>
        <p:spPr>
          <a:xfrm>
            <a:off x="18655" y="5755211"/>
            <a:ext cx="9273713" cy="400110"/>
          </a:xfrm>
          <a:prstGeom prst="rect">
            <a:avLst/>
          </a:prstGeom>
        </p:spPr>
        <p:txBody>
          <a:bodyPr wrap="square">
            <a:spAutoFit/>
          </a:bodyPr>
          <a:lstStyle/>
          <a:p>
            <a:r>
              <a:rPr lang="en-GB" sz="2000" dirty="0">
                <a:latin typeface="+mn-lt"/>
                <a:ea typeface="Times New Roman" panose="02020603050405020304" pitchFamily="18" charset="0"/>
              </a:rPr>
              <a:t>Typical experimental results obtained for pine sawdust and pellet in </a:t>
            </a:r>
            <a:r>
              <a:rPr lang="en-GB" sz="2000" dirty="0" err="1">
                <a:latin typeface="+mn-lt"/>
                <a:ea typeface="Times New Roman" panose="02020603050405020304" pitchFamily="18" charset="0"/>
              </a:rPr>
              <a:t>Jenike</a:t>
            </a:r>
            <a:r>
              <a:rPr lang="en-GB" sz="2000" dirty="0">
                <a:latin typeface="+mn-lt"/>
                <a:ea typeface="Times New Roman" panose="02020603050405020304" pitchFamily="18" charset="0"/>
              </a:rPr>
              <a:t> shear tester.</a:t>
            </a:r>
            <a:endParaRPr lang="pl-PL" sz="2000" dirty="0">
              <a:latin typeface="+mn-lt"/>
            </a:endParaRPr>
          </a:p>
        </p:txBody>
      </p:sp>
      <p:sp>
        <p:nvSpPr>
          <p:cNvPr id="16"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1025038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169640" y="1412776"/>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9"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1246" y="1844824"/>
            <a:ext cx="2855913" cy="17160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845022"/>
            <a:ext cx="2947063" cy="1716088"/>
          </a:xfrm>
          <a:prstGeom prst="rect">
            <a:avLst/>
          </a:prstGeom>
          <a:noFill/>
          <a:extLst>
            <a:ext uri="{909E8E84-426E-40DD-AFC4-6F175D3DCCD1}">
              <a14:hiddenFill xmlns:a14="http://schemas.microsoft.com/office/drawing/2010/main">
                <a:solidFill>
                  <a:srgbClr val="FFFFFF"/>
                </a:solidFill>
              </a14:hiddenFill>
            </a:ext>
          </a:extLst>
        </p:spPr>
      </p:pic>
      <p:pic>
        <p:nvPicPr>
          <p:cNvPr id="17" name="Wykres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9873" y="3694784"/>
            <a:ext cx="2852743" cy="182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4786" y="3694784"/>
            <a:ext cx="3075835" cy="1848996"/>
          </a:xfrm>
          <a:prstGeom prst="rect">
            <a:avLst/>
          </a:prstGeom>
          <a:noFill/>
          <a:extLst>
            <a:ext uri="{909E8E84-426E-40DD-AFC4-6F175D3DCCD1}">
              <a14:hiddenFill xmlns:a14="http://schemas.microsoft.com/office/drawing/2010/main">
                <a:solidFill>
                  <a:srgbClr val="FFFFFF"/>
                </a:solidFill>
              </a14:hiddenFill>
            </a:ext>
          </a:extLst>
        </p:spPr>
      </p:pic>
      <p:sp>
        <p:nvSpPr>
          <p:cNvPr id="21" name="Prostokąt 20"/>
          <p:cNvSpPr/>
          <p:nvPr/>
        </p:nvSpPr>
        <p:spPr>
          <a:xfrm>
            <a:off x="323529" y="5756195"/>
            <a:ext cx="8640960" cy="707886"/>
          </a:xfrm>
          <a:prstGeom prst="rect">
            <a:avLst/>
          </a:prstGeom>
        </p:spPr>
        <p:txBody>
          <a:bodyPr wrap="square">
            <a:spAutoFit/>
          </a:bodyPr>
          <a:lstStyle/>
          <a:p>
            <a:r>
              <a:rPr lang="en-GB" sz="2000" dirty="0">
                <a:latin typeface="+mn-lt"/>
                <a:ea typeface="Times New Roman" panose="02020603050405020304" pitchFamily="18" charset="0"/>
              </a:rPr>
              <a:t>Typical  torque-time curves obtained at normal pressures of 5 </a:t>
            </a:r>
            <a:r>
              <a:rPr lang="en-GB" sz="2000" dirty="0" err="1">
                <a:latin typeface="+mn-lt"/>
                <a:ea typeface="Times New Roman" panose="02020603050405020304" pitchFamily="18" charset="0"/>
              </a:rPr>
              <a:t>kPa</a:t>
            </a:r>
            <a:r>
              <a:rPr lang="en-GB" sz="2000" dirty="0">
                <a:latin typeface="+mn-lt"/>
                <a:ea typeface="Times New Roman" panose="02020603050405020304" pitchFamily="18" charset="0"/>
              </a:rPr>
              <a:t> and 30 </a:t>
            </a:r>
            <a:r>
              <a:rPr lang="en-GB" sz="2000" dirty="0" err="1">
                <a:latin typeface="+mn-lt"/>
                <a:ea typeface="Times New Roman" panose="02020603050405020304" pitchFamily="18" charset="0"/>
              </a:rPr>
              <a:t>kPa</a:t>
            </a:r>
            <a:r>
              <a:rPr lang="en-GB" sz="2000" dirty="0">
                <a:latin typeface="+mn-lt"/>
                <a:ea typeface="Times New Roman" panose="02020603050405020304" pitchFamily="18" charset="0"/>
              </a:rPr>
              <a:t> for rotational speed of 3 and 13 rpm obtained in vane shear tester.</a:t>
            </a:r>
            <a:endParaRPr lang="pl-PL" sz="2000" dirty="0">
              <a:latin typeface="+mn-lt"/>
            </a:endParaRPr>
          </a:p>
        </p:txBody>
      </p:sp>
      <p:sp>
        <p:nvSpPr>
          <p:cNvPr id="11" name="Podtytuł 2"/>
          <p:cNvSpPr txBox="1">
            <a:spLocks/>
          </p:cNvSpPr>
          <p:nvPr/>
        </p:nvSpPr>
        <p:spPr>
          <a:xfrm>
            <a:off x="105232" y="6526932"/>
            <a:ext cx="9036496" cy="331068"/>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i="0" dirty="0" smtClean="0"/>
              <a:t>XXV JKN </a:t>
            </a:r>
            <a:r>
              <a:rPr lang="pl-PL" b="1" i="0" dirty="0" smtClean="0"/>
              <a:t>„Postęp </a:t>
            </a:r>
            <a:r>
              <a:rPr lang="pl-PL" b="1" i="0" dirty="0"/>
              <a:t>Naukowo-Techniczny i Organizacyjny w </a:t>
            </a:r>
            <a:r>
              <a:rPr lang="pl-PL" b="1" i="0" dirty="0" smtClean="0"/>
              <a:t>Rolnictwie”; </a:t>
            </a:r>
            <a:r>
              <a:rPr lang="pl-PL" i="0" dirty="0" smtClean="0"/>
              <a:t>Zakopane </a:t>
            </a:r>
            <a:r>
              <a:rPr lang="pl-PL" i="0" dirty="0" smtClean="0"/>
              <a:t>2018</a:t>
            </a:r>
            <a:endParaRPr lang="pl-PL" i="0" dirty="0" smtClean="0"/>
          </a:p>
        </p:txBody>
      </p:sp>
    </p:spTree>
    <p:extLst>
      <p:ext uri="{BB962C8B-B14F-4D97-AF65-F5344CB8AC3E}">
        <p14:creationId xmlns:p14="http://schemas.microsoft.com/office/powerpoint/2010/main" val="4074387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iapan_szablon1pol">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iapan_szablon1pol</Template>
  <TotalTime>977</TotalTime>
  <Words>733</Words>
  <Application>Microsoft Office PowerPoint</Application>
  <PresentationFormat>Pokaz na ekranie (4:3)</PresentationFormat>
  <Paragraphs>140</Paragraphs>
  <Slides>13</Slides>
  <Notes>0</Notes>
  <HiddenSlides>0</HiddenSlides>
  <MMClips>0</MMClips>
  <ScaleCrop>false</ScaleCrop>
  <HeadingPairs>
    <vt:vector size="8" baseType="variant">
      <vt:variant>
        <vt:lpstr>Używane czcionki</vt:lpstr>
      </vt:variant>
      <vt:variant>
        <vt:i4>9</vt:i4>
      </vt:variant>
      <vt:variant>
        <vt:lpstr>Motyw</vt:lpstr>
      </vt:variant>
      <vt:variant>
        <vt:i4>1</vt:i4>
      </vt:variant>
      <vt:variant>
        <vt:lpstr>Osadzone serwery OLE</vt:lpstr>
      </vt:variant>
      <vt:variant>
        <vt:i4>2</vt:i4>
      </vt:variant>
      <vt:variant>
        <vt:lpstr>Tytuły slajdów</vt:lpstr>
      </vt:variant>
      <vt:variant>
        <vt:i4>13</vt:i4>
      </vt:variant>
    </vt:vector>
  </HeadingPairs>
  <TitlesOfParts>
    <vt:vector size="25" baseType="lpstr">
      <vt:lpstr>SimSun</vt:lpstr>
      <vt:lpstr>Arial</vt:lpstr>
      <vt:lpstr>Arial Black</vt:lpstr>
      <vt:lpstr>Calibri</vt:lpstr>
      <vt:lpstr>Courier New</vt:lpstr>
      <vt:lpstr>DejaVu Sans Condensed</vt:lpstr>
      <vt:lpstr>Symbol</vt:lpstr>
      <vt:lpstr>Times New Roman</vt:lpstr>
      <vt:lpstr>Wingdings</vt:lpstr>
      <vt:lpstr>iapan_szablon1pol</vt:lpstr>
      <vt:lpstr>Unknown</vt:lpstr>
      <vt:lpstr>Graph</vt:lpstr>
      <vt:lpstr>Prezentacja programu PowerPoint</vt:lpstr>
      <vt:lpstr>Prezentacja programu PowerPoint</vt:lpstr>
      <vt:lpstr>BACKGROUND</vt:lpstr>
      <vt:lpstr>BACKGROUND</vt:lpstr>
      <vt:lpstr>VANE TESTER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Cumulus</dc:creator>
  <cp:lastModifiedBy>Mateusz, Stasiak</cp:lastModifiedBy>
  <cp:revision>128</cp:revision>
  <dcterms:created xsi:type="dcterms:W3CDTF">2016-01-27T13:24:54Z</dcterms:created>
  <dcterms:modified xsi:type="dcterms:W3CDTF">2018-01-25T09:43:44Z</dcterms:modified>
</cp:coreProperties>
</file>